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8"/>
  </p:notesMasterIdLst>
  <p:handoutMasterIdLst>
    <p:handoutMasterId r:id="rId29"/>
  </p:handoutMasterIdLst>
  <p:sldIdLst>
    <p:sldId id="256" r:id="rId2"/>
    <p:sldId id="263" r:id="rId3"/>
    <p:sldId id="289" r:id="rId4"/>
    <p:sldId id="298" r:id="rId5"/>
    <p:sldId id="295" r:id="rId6"/>
    <p:sldId id="296" r:id="rId7"/>
    <p:sldId id="307" r:id="rId8"/>
    <p:sldId id="308" r:id="rId9"/>
    <p:sldId id="293" r:id="rId10"/>
    <p:sldId id="294" r:id="rId11"/>
    <p:sldId id="317" r:id="rId12"/>
    <p:sldId id="301" r:id="rId13"/>
    <p:sldId id="304" r:id="rId14"/>
    <p:sldId id="300" r:id="rId15"/>
    <p:sldId id="302" r:id="rId16"/>
    <p:sldId id="303" r:id="rId17"/>
    <p:sldId id="309" r:id="rId18"/>
    <p:sldId id="311" r:id="rId19"/>
    <p:sldId id="313" r:id="rId20"/>
    <p:sldId id="312" r:id="rId21"/>
    <p:sldId id="314" r:id="rId22"/>
    <p:sldId id="319" r:id="rId23"/>
    <p:sldId id="320" r:id="rId24"/>
    <p:sldId id="321" r:id="rId25"/>
    <p:sldId id="322" r:id="rId26"/>
    <p:sldId id="286" r:id="rId27"/>
  </p:sldIdLst>
  <p:sldSz cx="9144000" cy="6858000" type="screen4x3"/>
  <p:notesSz cx="7099300" cy="102346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2C1D7F5-7C2B-4963-9707-9BAAC84B584D}">
          <p14:sldIdLst>
            <p14:sldId id="256"/>
            <p14:sldId id="263"/>
            <p14:sldId id="289"/>
            <p14:sldId id="298"/>
            <p14:sldId id="295"/>
            <p14:sldId id="296"/>
            <p14:sldId id="307"/>
            <p14:sldId id="308"/>
            <p14:sldId id="293"/>
            <p14:sldId id="294"/>
            <p14:sldId id="317"/>
          </p14:sldIdLst>
        </p14:section>
        <p14:section name="Untitled Section" id="{9DE723D9-A795-4174-9A00-D369B82BA673}">
          <p14:sldIdLst>
            <p14:sldId id="301"/>
            <p14:sldId id="304"/>
            <p14:sldId id="300"/>
            <p14:sldId id="302"/>
            <p14:sldId id="303"/>
            <p14:sldId id="309"/>
            <p14:sldId id="311"/>
            <p14:sldId id="313"/>
            <p14:sldId id="312"/>
            <p14:sldId id="314"/>
            <p14:sldId id="319"/>
            <p14:sldId id="320"/>
            <p14:sldId id="321"/>
            <p14:sldId id="322"/>
            <p14:sldId id="286"/>
          </p14:sldIdLst>
        </p14:section>
      </p14:sectionLst>
    </p:ext>
    <p:ext uri="{EFAFB233-063F-42B5-8137-9DF3F51BA10A}">
      <p15:sldGuideLst xmlns:p15="http://schemas.microsoft.com/office/powerpoint/2012/main">
        <p15:guide id="1" orient="horz" pos="754">
          <p15:clr>
            <a:srgbClr val="A4A3A4"/>
          </p15:clr>
        </p15:guide>
        <p15:guide id="2" pos="612">
          <p15:clr>
            <a:srgbClr val="A4A3A4"/>
          </p15:clr>
        </p15:guide>
        <p15:guide id="3" pos="5556">
          <p15:clr>
            <a:srgbClr val="A4A3A4"/>
          </p15:clr>
        </p15:guide>
        <p15:guide id="4" pos="4286">
          <p15:clr>
            <a:srgbClr val="A4A3A4"/>
          </p15:clr>
        </p15:guide>
      </p15:sldGuideLst>
    </p:ext>
    <p:ext uri="{2D200454-40CA-4A62-9FC3-DE9A4176ACB9}">
      <p15:notesGuideLst xmlns:p15="http://schemas.microsoft.com/office/powerpoint/2012/main">
        <p15:guide id="1" orient="horz" pos="3224" userDrawn="1">
          <p15:clr>
            <a:srgbClr val="A4A3A4"/>
          </p15:clr>
        </p15:guide>
        <p15:guide id="2" pos="2236"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9B12"/>
    <a:srgbClr val="BCB800"/>
    <a:srgbClr val="003D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2969" autoAdjust="0"/>
  </p:normalViewPr>
  <p:slideViewPr>
    <p:cSldViewPr>
      <p:cViewPr varScale="1">
        <p:scale>
          <a:sx n="76" d="100"/>
          <a:sy n="76" d="100"/>
        </p:scale>
        <p:origin x="1806" y="96"/>
      </p:cViewPr>
      <p:guideLst>
        <p:guide orient="horz" pos="754"/>
        <p:guide pos="612"/>
        <p:guide pos="5556"/>
        <p:guide pos="4286"/>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82" d="100"/>
          <a:sy n="82" d="100"/>
        </p:scale>
        <p:origin x="-4038" y="-96"/>
      </p:cViewPr>
      <p:guideLst>
        <p:guide orient="horz" pos="3224"/>
        <p:guide pos="2236"/>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703" cy="511731"/>
          </a:xfrm>
          <a:prstGeom prst="rect">
            <a:avLst/>
          </a:prstGeom>
        </p:spPr>
        <p:txBody>
          <a:bodyPr vert="horz" lIns="96295" tIns="48148" rIns="96295" bIns="48148" rtlCol="0"/>
          <a:lstStyle>
            <a:lvl1pPr algn="l">
              <a:defRPr sz="1300"/>
            </a:lvl1pPr>
          </a:lstStyle>
          <a:p>
            <a:endParaRPr lang="en-US"/>
          </a:p>
        </p:txBody>
      </p:sp>
      <p:sp>
        <p:nvSpPr>
          <p:cNvPr id="3" name="Date Placeholder 2"/>
          <p:cNvSpPr>
            <a:spLocks noGrp="1"/>
          </p:cNvSpPr>
          <p:nvPr>
            <p:ph type="dt" sz="quarter" idx="1"/>
          </p:nvPr>
        </p:nvSpPr>
        <p:spPr>
          <a:xfrm>
            <a:off x="4020903" y="0"/>
            <a:ext cx="3076703" cy="511731"/>
          </a:xfrm>
          <a:prstGeom prst="rect">
            <a:avLst/>
          </a:prstGeom>
        </p:spPr>
        <p:txBody>
          <a:bodyPr vert="horz" lIns="96295" tIns="48148" rIns="96295" bIns="48148" rtlCol="0"/>
          <a:lstStyle>
            <a:lvl1pPr algn="r">
              <a:defRPr sz="1300"/>
            </a:lvl1pPr>
          </a:lstStyle>
          <a:p>
            <a:fld id="{A2F0B998-766B-433F-B92A-9813A920A1F1}" type="datetimeFigureOut">
              <a:rPr lang="en-US" smtClean="0"/>
              <a:t>7/5/2013</a:t>
            </a:fld>
            <a:endParaRPr lang="en-US"/>
          </a:p>
        </p:txBody>
      </p:sp>
      <p:sp>
        <p:nvSpPr>
          <p:cNvPr id="4" name="Footer Placeholder 3"/>
          <p:cNvSpPr>
            <a:spLocks noGrp="1"/>
          </p:cNvSpPr>
          <p:nvPr>
            <p:ph type="ftr" sz="quarter" idx="2"/>
          </p:nvPr>
        </p:nvSpPr>
        <p:spPr>
          <a:xfrm>
            <a:off x="0" y="9721226"/>
            <a:ext cx="3076703" cy="511731"/>
          </a:xfrm>
          <a:prstGeom prst="rect">
            <a:avLst/>
          </a:prstGeom>
        </p:spPr>
        <p:txBody>
          <a:bodyPr vert="horz" lIns="96295" tIns="48148" rIns="96295" bIns="48148" rtlCol="0" anchor="b"/>
          <a:lstStyle>
            <a:lvl1pPr algn="l">
              <a:defRPr sz="1300"/>
            </a:lvl1pPr>
          </a:lstStyle>
          <a:p>
            <a:endParaRPr lang="en-US"/>
          </a:p>
        </p:txBody>
      </p:sp>
      <p:sp>
        <p:nvSpPr>
          <p:cNvPr id="5" name="Slide Number Placeholder 4"/>
          <p:cNvSpPr>
            <a:spLocks noGrp="1"/>
          </p:cNvSpPr>
          <p:nvPr>
            <p:ph type="sldNum" sz="quarter" idx="3"/>
          </p:nvPr>
        </p:nvSpPr>
        <p:spPr>
          <a:xfrm>
            <a:off x="4020903" y="9721226"/>
            <a:ext cx="3076703" cy="511731"/>
          </a:xfrm>
          <a:prstGeom prst="rect">
            <a:avLst/>
          </a:prstGeom>
        </p:spPr>
        <p:txBody>
          <a:bodyPr vert="horz" lIns="96295" tIns="48148" rIns="96295" bIns="48148" rtlCol="0" anchor="b"/>
          <a:lstStyle>
            <a:lvl1pPr algn="r">
              <a:defRPr sz="1300"/>
            </a:lvl1pPr>
          </a:lstStyle>
          <a:p>
            <a:fld id="{DC5D828F-70A0-4821-8853-D3AA75D2A122}" type="slidenum">
              <a:rPr lang="en-US" smtClean="0"/>
              <a:t>‹#›</a:t>
            </a:fld>
            <a:endParaRPr lang="en-US"/>
          </a:p>
        </p:txBody>
      </p:sp>
    </p:spTree>
    <p:extLst>
      <p:ext uri="{BB962C8B-B14F-4D97-AF65-F5344CB8AC3E}">
        <p14:creationId xmlns:p14="http://schemas.microsoft.com/office/powerpoint/2010/main" val="20105598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703" cy="511731"/>
          </a:xfrm>
          <a:prstGeom prst="rect">
            <a:avLst/>
          </a:prstGeom>
        </p:spPr>
        <p:txBody>
          <a:bodyPr vert="horz" lIns="96295" tIns="48148" rIns="96295" bIns="48148" rtlCol="0"/>
          <a:lstStyle>
            <a:lvl1pPr algn="l">
              <a:defRPr sz="1300"/>
            </a:lvl1pPr>
          </a:lstStyle>
          <a:p>
            <a:endParaRPr lang="en-US"/>
          </a:p>
        </p:txBody>
      </p:sp>
      <p:sp>
        <p:nvSpPr>
          <p:cNvPr id="3" name="Date Placeholder 2"/>
          <p:cNvSpPr>
            <a:spLocks noGrp="1"/>
          </p:cNvSpPr>
          <p:nvPr>
            <p:ph type="dt" idx="1"/>
          </p:nvPr>
        </p:nvSpPr>
        <p:spPr>
          <a:xfrm>
            <a:off x="4020903" y="0"/>
            <a:ext cx="3076703" cy="511731"/>
          </a:xfrm>
          <a:prstGeom prst="rect">
            <a:avLst/>
          </a:prstGeom>
        </p:spPr>
        <p:txBody>
          <a:bodyPr vert="horz" lIns="96295" tIns="48148" rIns="96295" bIns="48148" rtlCol="0"/>
          <a:lstStyle>
            <a:lvl1pPr algn="r">
              <a:defRPr sz="1300"/>
            </a:lvl1pPr>
          </a:lstStyle>
          <a:p>
            <a:fld id="{1C48C199-FB6C-47BD-8860-DDB7AAAA126F}" type="datetimeFigureOut">
              <a:rPr lang="en-US" smtClean="0"/>
              <a:t>7/5/2013</a:t>
            </a:fld>
            <a:endParaRPr lang="en-US"/>
          </a:p>
        </p:txBody>
      </p:sp>
      <p:sp>
        <p:nvSpPr>
          <p:cNvPr id="4" name="Slide Image Placeholder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6295" tIns="48148" rIns="96295" bIns="48148" rtlCol="0" anchor="ctr"/>
          <a:lstStyle/>
          <a:p>
            <a:endParaRPr lang="en-US"/>
          </a:p>
        </p:txBody>
      </p:sp>
      <p:sp>
        <p:nvSpPr>
          <p:cNvPr id="5" name="Notes Placeholder 4"/>
          <p:cNvSpPr>
            <a:spLocks noGrp="1"/>
          </p:cNvSpPr>
          <p:nvPr>
            <p:ph type="body" sz="quarter" idx="3"/>
          </p:nvPr>
        </p:nvSpPr>
        <p:spPr>
          <a:xfrm>
            <a:off x="710270" y="4862269"/>
            <a:ext cx="5678762" cy="4605576"/>
          </a:xfrm>
          <a:prstGeom prst="rect">
            <a:avLst/>
          </a:prstGeom>
        </p:spPr>
        <p:txBody>
          <a:bodyPr vert="horz" lIns="96295" tIns="48148" rIns="96295" bIns="48148"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721226"/>
            <a:ext cx="3076703" cy="511731"/>
          </a:xfrm>
          <a:prstGeom prst="rect">
            <a:avLst/>
          </a:prstGeom>
        </p:spPr>
        <p:txBody>
          <a:bodyPr vert="horz" lIns="96295" tIns="48148" rIns="96295" bIns="48148" rtlCol="0" anchor="b"/>
          <a:lstStyle>
            <a:lvl1pPr algn="l">
              <a:defRPr sz="1300"/>
            </a:lvl1pPr>
          </a:lstStyle>
          <a:p>
            <a:endParaRPr lang="en-US"/>
          </a:p>
        </p:txBody>
      </p:sp>
      <p:sp>
        <p:nvSpPr>
          <p:cNvPr id="7" name="Slide Number Placeholder 6"/>
          <p:cNvSpPr>
            <a:spLocks noGrp="1"/>
          </p:cNvSpPr>
          <p:nvPr>
            <p:ph type="sldNum" sz="quarter" idx="5"/>
          </p:nvPr>
        </p:nvSpPr>
        <p:spPr>
          <a:xfrm>
            <a:off x="4020903" y="9721226"/>
            <a:ext cx="3076703" cy="511731"/>
          </a:xfrm>
          <a:prstGeom prst="rect">
            <a:avLst/>
          </a:prstGeom>
        </p:spPr>
        <p:txBody>
          <a:bodyPr vert="horz" lIns="96295" tIns="48148" rIns="96295" bIns="48148" rtlCol="0" anchor="b"/>
          <a:lstStyle>
            <a:lvl1pPr algn="r">
              <a:defRPr sz="1300"/>
            </a:lvl1pPr>
          </a:lstStyle>
          <a:p>
            <a:fld id="{0A1BEDFA-9A4D-4CFE-8732-B47272BAAB55}" type="slidenum">
              <a:rPr lang="en-US" smtClean="0"/>
              <a:t>‹#›</a:t>
            </a:fld>
            <a:endParaRPr lang="en-US"/>
          </a:p>
        </p:txBody>
      </p:sp>
    </p:spTree>
    <p:extLst>
      <p:ext uri="{BB962C8B-B14F-4D97-AF65-F5344CB8AC3E}">
        <p14:creationId xmlns:p14="http://schemas.microsoft.com/office/powerpoint/2010/main" val="41074154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Hi guys.</a:t>
            </a:r>
            <a:r>
              <a:rPr lang="en-GB" baseline="0" dirty="0" smtClean="0"/>
              <a:t> So, as I mentioned in the email I’m not an expert in Gaussian Processes, but it seemed like a good idea to pass on at least a high level summary the things that were shown at the summer school last week. That way, people can get an idea of anything particularly relevant to them, and will be able to look into it further detail. We do have some people at Surrey who know a lot more than me, I think Violet is currently the most </a:t>
            </a:r>
            <a:r>
              <a:rPr lang="en-GB" baseline="0" dirty="0" err="1" smtClean="0"/>
              <a:t>knowledgable</a:t>
            </a:r>
            <a:r>
              <a:rPr lang="en-GB" baseline="0" dirty="0" smtClean="0"/>
              <a:t>.</a:t>
            </a:r>
            <a:endParaRPr lang="en-US" dirty="0"/>
          </a:p>
        </p:txBody>
      </p:sp>
      <p:sp>
        <p:nvSpPr>
          <p:cNvPr id="4" name="Slide Number Placeholder 3"/>
          <p:cNvSpPr>
            <a:spLocks noGrp="1"/>
          </p:cNvSpPr>
          <p:nvPr>
            <p:ph type="sldNum" sz="quarter" idx="10"/>
          </p:nvPr>
        </p:nvSpPr>
        <p:spPr/>
        <p:txBody>
          <a:bodyPr/>
          <a:lstStyle/>
          <a:p>
            <a:fld id="{0A1BEDFA-9A4D-4CFE-8732-B47272BAAB55}" type="slidenum">
              <a:rPr lang="en-US" smtClean="0"/>
              <a:t>1</a:t>
            </a:fld>
            <a:endParaRPr lang="en-US"/>
          </a:p>
        </p:txBody>
      </p:sp>
    </p:spTree>
    <p:extLst>
      <p:ext uri="{BB962C8B-B14F-4D97-AF65-F5344CB8AC3E}">
        <p14:creationId xmlns:p14="http://schemas.microsoft.com/office/powerpoint/2010/main" val="22745797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There</a:t>
            </a:r>
            <a:r>
              <a:rPr lang="en-GB" baseline="0" dirty="0" smtClean="0"/>
              <a:t> are many functions which could be embedded within the covariance function (also called a kernel). Here I list a few. For each I am showing the shape of the distribution, the form the covariance matrix takes, and an example of the type of functions they model.</a:t>
            </a:r>
          </a:p>
          <a:p>
            <a:r>
              <a:rPr lang="en-GB" baseline="0" dirty="0" smtClean="0"/>
              <a:t>Some of the different covariance functions have some important properties which you might notice. For example the RBF function is infinitely differentiable, so this means the output estimate will be very smooth. In contrast linear, constant and Brownian are all not smooth, and may include discontinuities in the functions within the distribution.</a:t>
            </a:r>
          </a:p>
          <a:p>
            <a:r>
              <a:rPr lang="en-GB" baseline="0" dirty="0" smtClean="0"/>
              <a:t>Another property is periodicity. For example the RBFCOS function is periodic and will lead to periodic elements in the estimate.</a:t>
            </a:r>
          </a:p>
          <a:p>
            <a:r>
              <a:rPr lang="en-GB" baseline="0" dirty="0" smtClean="0"/>
              <a:t>The third property is </a:t>
            </a:r>
            <a:r>
              <a:rPr lang="en-GB" baseline="0" dirty="0" err="1" smtClean="0"/>
              <a:t>stationarity</a:t>
            </a:r>
            <a:r>
              <a:rPr lang="en-GB" baseline="0" dirty="0" smtClean="0"/>
              <a:t>, kernels of this form depend only on the difference between x values, not their actual position, non-stationary kernels can have different behaviours at different locations.</a:t>
            </a:r>
            <a:endParaRPr lang="en-US" dirty="0"/>
          </a:p>
        </p:txBody>
      </p:sp>
      <p:sp>
        <p:nvSpPr>
          <p:cNvPr id="4" name="Slide Number Placeholder 3"/>
          <p:cNvSpPr>
            <a:spLocks noGrp="1"/>
          </p:cNvSpPr>
          <p:nvPr>
            <p:ph type="sldNum" sz="quarter" idx="10"/>
          </p:nvPr>
        </p:nvSpPr>
        <p:spPr/>
        <p:txBody>
          <a:bodyPr/>
          <a:lstStyle/>
          <a:p>
            <a:fld id="{0A1BEDFA-9A4D-4CFE-8732-B47272BAAB55}" type="slidenum">
              <a:rPr lang="en-US" smtClean="0"/>
              <a:t>10</a:t>
            </a:fld>
            <a:endParaRPr lang="en-US"/>
          </a:p>
        </p:txBody>
      </p:sp>
    </p:spTree>
    <p:extLst>
      <p:ext uri="{BB962C8B-B14F-4D97-AF65-F5344CB8AC3E}">
        <p14:creationId xmlns:p14="http://schemas.microsoft.com/office/powerpoint/2010/main" val="22482870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Some of the different covariance functions have some important properties which you might have noticed. For example the RBF function is infinitely differentiable, so this means the output estimate will be very smooth. In contrast the exponential is not perfectly smooth, and may include discontinuities in the functions within the distribution.</a:t>
            </a:r>
          </a:p>
          <a:p>
            <a:r>
              <a:rPr lang="en-GB" baseline="0" dirty="0" smtClean="0"/>
              <a:t>Another property is periodicity. For example the RBFCOS function is periodic and will lead to periodic elements in the estimate.</a:t>
            </a:r>
          </a:p>
          <a:p>
            <a:r>
              <a:rPr lang="en-GB" baseline="0" dirty="0" smtClean="0"/>
              <a:t>The third property is </a:t>
            </a:r>
            <a:r>
              <a:rPr lang="en-GB" baseline="0" dirty="0" err="1" smtClean="0"/>
              <a:t>stationarity</a:t>
            </a:r>
            <a:r>
              <a:rPr lang="en-GB" baseline="0" dirty="0" smtClean="0"/>
              <a:t>, kernels of this form depend only on the difference between x values, not their actual position, non-stationary kernels can have different behaviours at different locations.</a:t>
            </a:r>
          </a:p>
          <a:p>
            <a:r>
              <a:rPr lang="en-GB" baseline="0" dirty="0" smtClean="0"/>
              <a:t>Another interesting point is that you can combine different covariance functions by simply adding or multiplying them and the result is s till a valid covariance function, so you can combine different behaviours as I show in the bottom where we have a short term </a:t>
            </a:r>
            <a:r>
              <a:rPr lang="en-GB" baseline="0" dirty="0" err="1" smtClean="0"/>
              <a:t>perdioic</a:t>
            </a:r>
            <a:r>
              <a:rPr lang="en-GB" baseline="0" dirty="0" smtClean="0"/>
              <a:t> motion and a long term exponential trend.</a:t>
            </a:r>
          </a:p>
          <a:p>
            <a:r>
              <a:rPr lang="en-GB" baseline="0" dirty="0" smtClean="0"/>
              <a:t>Each kernel has a couple of </a:t>
            </a:r>
            <a:r>
              <a:rPr lang="en-GB" baseline="0" dirty="0" err="1" smtClean="0"/>
              <a:t>hyperparameters</a:t>
            </a:r>
            <a:r>
              <a:rPr lang="en-GB" baseline="0" dirty="0" smtClean="0"/>
              <a:t>. Alpha is its variance, which scales it’s height on the output scale, so here the periodic parts are quite small and so have a lower alpha.</a:t>
            </a:r>
          </a:p>
          <a:p>
            <a:r>
              <a:rPr lang="en-GB" baseline="0" dirty="0" smtClean="0"/>
              <a:t>The </a:t>
            </a:r>
            <a:r>
              <a:rPr lang="en-GB" baseline="0" dirty="0" err="1" smtClean="0"/>
              <a:t>lengthscale</a:t>
            </a:r>
            <a:r>
              <a:rPr lang="en-GB" baseline="0" dirty="0" smtClean="0"/>
              <a:t> lambda changes the width of the kernel, which is it’s size in x. So again in this case the periodic parts happen at smaller scales in x and have a smaller lambda.</a:t>
            </a:r>
          </a:p>
          <a:p>
            <a:r>
              <a:rPr lang="en-GB" baseline="0" dirty="0" smtClean="0"/>
              <a:t>On the right here you can see some python code for creating a couple of different kernels</a:t>
            </a:r>
          </a:p>
          <a:p>
            <a:endParaRPr lang="en-GB" baseline="0" dirty="0" smtClean="0"/>
          </a:p>
          <a:p>
            <a:endParaRPr lang="en-GB" baseline="0" dirty="0" smtClean="0"/>
          </a:p>
          <a:p>
            <a:endParaRPr lang="en-US" dirty="0"/>
          </a:p>
        </p:txBody>
      </p:sp>
      <p:sp>
        <p:nvSpPr>
          <p:cNvPr id="4" name="Slide Number Placeholder 3"/>
          <p:cNvSpPr>
            <a:spLocks noGrp="1"/>
          </p:cNvSpPr>
          <p:nvPr>
            <p:ph type="sldNum" sz="quarter" idx="10"/>
          </p:nvPr>
        </p:nvSpPr>
        <p:spPr/>
        <p:txBody>
          <a:bodyPr/>
          <a:lstStyle/>
          <a:p>
            <a:fld id="{0A1BEDFA-9A4D-4CFE-8732-B47272BAAB55}" type="slidenum">
              <a:rPr lang="en-US" smtClean="0"/>
              <a:t>11</a:t>
            </a:fld>
            <a:endParaRPr lang="en-US"/>
          </a:p>
        </p:txBody>
      </p:sp>
    </p:spTree>
    <p:extLst>
      <p:ext uri="{BB962C8B-B14F-4D97-AF65-F5344CB8AC3E}">
        <p14:creationId xmlns:p14="http://schemas.microsoft.com/office/powerpoint/2010/main" val="21064853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So I mentioned that each covariance function has some </a:t>
            </a:r>
            <a:r>
              <a:rPr lang="en-GB" dirty="0" err="1" smtClean="0"/>
              <a:t>hyperparameters</a:t>
            </a:r>
            <a:r>
              <a:rPr lang="en-GB" dirty="0" smtClean="0"/>
              <a:t> such as the output scale, input scale and</a:t>
            </a:r>
            <a:r>
              <a:rPr lang="en-GB" baseline="0" dirty="0" smtClean="0"/>
              <a:t> in some cases frequency. Obviously we don’t want to fiddle with these manually, but luckily we don’t need to. We can determine which set of parameters theta best fit the data by minimizing this log likelihood.</a:t>
            </a:r>
          </a:p>
          <a:p>
            <a:r>
              <a:rPr lang="en-GB" baseline="0" dirty="0" smtClean="0"/>
              <a:t>That equations quite ugly so I won’t dwell on it other than to mention that the first term is a data </a:t>
            </a:r>
            <a:r>
              <a:rPr lang="en-GB" baseline="0" dirty="0" err="1" smtClean="0"/>
              <a:t>attachement</a:t>
            </a:r>
            <a:r>
              <a:rPr lang="en-GB" baseline="0" dirty="0" smtClean="0"/>
              <a:t> term, which penalises parameters which don’t fit the data. The second term penalises the complexity of the model and prevents over fitting.</a:t>
            </a:r>
          </a:p>
          <a:p>
            <a:r>
              <a:rPr lang="en-GB" baseline="0" dirty="0" smtClean="0"/>
              <a:t>One thing to note is that the minimisation is not convex, so whatever optimal </a:t>
            </a:r>
            <a:r>
              <a:rPr lang="en-GB" baseline="0" dirty="0" err="1" smtClean="0"/>
              <a:t>hyperparameters</a:t>
            </a:r>
            <a:r>
              <a:rPr lang="en-GB" baseline="0" dirty="0" smtClean="0"/>
              <a:t> are chosen, they are only locally optimal. I saw this a few times at the summer school when I was playing with </a:t>
            </a:r>
            <a:r>
              <a:rPr lang="en-GB" baseline="0" dirty="0" err="1" smtClean="0"/>
              <a:t>Gpy</a:t>
            </a:r>
            <a:r>
              <a:rPr lang="en-GB" baseline="0" dirty="0" smtClean="0"/>
              <a:t>. It’s quite possible if you have a poor initialisation for the parameters that they won’t converge to anything useful.</a:t>
            </a:r>
          </a:p>
          <a:p>
            <a:endParaRPr lang="en-US" dirty="0"/>
          </a:p>
        </p:txBody>
      </p:sp>
      <p:sp>
        <p:nvSpPr>
          <p:cNvPr id="4" name="Slide Number Placeholder 3"/>
          <p:cNvSpPr>
            <a:spLocks noGrp="1"/>
          </p:cNvSpPr>
          <p:nvPr>
            <p:ph type="sldNum" sz="quarter" idx="10"/>
          </p:nvPr>
        </p:nvSpPr>
        <p:spPr/>
        <p:txBody>
          <a:bodyPr/>
          <a:lstStyle/>
          <a:p>
            <a:fld id="{0A1BEDFA-9A4D-4CFE-8732-B47272BAAB55}" type="slidenum">
              <a:rPr lang="en-US" smtClean="0"/>
              <a:t>12</a:t>
            </a:fld>
            <a:endParaRPr lang="en-US"/>
          </a:p>
        </p:txBody>
      </p:sp>
    </p:spTree>
    <p:extLst>
      <p:ext uri="{BB962C8B-B14F-4D97-AF65-F5344CB8AC3E}">
        <p14:creationId xmlns:p14="http://schemas.microsoft.com/office/powerpoint/2010/main" val="15994917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It’s common to also include some Gaussian observation noise in our model. This has the effect of allowing the</a:t>
            </a:r>
            <a:r>
              <a:rPr lang="en-GB" baseline="0" dirty="0" smtClean="0"/>
              <a:t> functions within our distribution to not always intersect the data points exactly as you can see here.</a:t>
            </a:r>
          </a:p>
          <a:p>
            <a:r>
              <a:rPr lang="en-GB" baseline="0" dirty="0" smtClean="0"/>
              <a:t>Unfortunately I can’t prove this last point, but I was told that performing maximum likelihood estimation when including Gaussian noise in the system leads us to a least squares solution.</a:t>
            </a:r>
            <a:endParaRPr lang="en-US" dirty="0"/>
          </a:p>
        </p:txBody>
      </p:sp>
      <p:sp>
        <p:nvSpPr>
          <p:cNvPr id="4" name="Slide Number Placeholder 3"/>
          <p:cNvSpPr>
            <a:spLocks noGrp="1"/>
          </p:cNvSpPr>
          <p:nvPr>
            <p:ph type="sldNum" sz="quarter" idx="10"/>
          </p:nvPr>
        </p:nvSpPr>
        <p:spPr/>
        <p:txBody>
          <a:bodyPr/>
          <a:lstStyle/>
          <a:p>
            <a:fld id="{0A1BEDFA-9A4D-4CFE-8732-B47272BAAB55}" type="slidenum">
              <a:rPr lang="en-US" smtClean="0"/>
              <a:t>13</a:t>
            </a:fld>
            <a:endParaRPr lang="en-US"/>
          </a:p>
        </p:txBody>
      </p:sp>
    </p:spTree>
    <p:extLst>
      <p:ext uri="{BB962C8B-B14F-4D97-AF65-F5344CB8AC3E}">
        <p14:creationId xmlns:p14="http://schemas.microsoft.com/office/powerpoint/2010/main" val="15331203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So now</a:t>
            </a:r>
            <a:r>
              <a:rPr lang="en-GB" baseline="0" dirty="0" smtClean="0"/>
              <a:t> I’ll come onto the first application of the talk, which is regression or prediction or inference, whatever you feel like calling it. It’s about estimating the value of the function at some unobserved positions x star.</a:t>
            </a:r>
          </a:p>
          <a:p>
            <a:r>
              <a:rPr lang="en-GB" baseline="0" dirty="0" smtClean="0"/>
              <a:t>I’m trying to gloss over the maths during this talk, but here I’ve defined how we calculate the mean and variance that the distribution of functions leads to at x star.</a:t>
            </a:r>
          </a:p>
          <a:p>
            <a:r>
              <a:rPr lang="en-GB" baseline="0" dirty="0" smtClean="0"/>
              <a:t>I don’t have a great mental picture of what these really mean, so forgive me if my explanation isn’t clear.</a:t>
            </a:r>
          </a:p>
          <a:p>
            <a:r>
              <a:rPr lang="en-GB" baseline="0" dirty="0" smtClean="0"/>
              <a:t>To get the mean y value at x* we take the covariance of x* against each of our training points x, which we can see as a row of the covariance here. Then we multiply that by the inverse of the full covariance matrix of our training data with itself which we see as the box here. And finally multiple this by the y values of the training data.</a:t>
            </a:r>
          </a:p>
          <a:p>
            <a:r>
              <a:rPr lang="en-GB" baseline="0" dirty="0" smtClean="0"/>
              <a:t>To find the variance or the uncertainty in the model at this location we find the difference between what K says our covariance should be between the training data and the new position and the &lt;&gt;</a:t>
            </a:r>
          </a:p>
          <a:p>
            <a:endParaRPr lang="en-US" dirty="0"/>
          </a:p>
        </p:txBody>
      </p:sp>
      <p:sp>
        <p:nvSpPr>
          <p:cNvPr id="4" name="Slide Number Placeholder 3"/>
          <p:cNvSpPr>
            <a:spLocks noGrp="1"/>
          </p:cNvSpPr>
          <p:nvPr>
            <p:ph type="sldNum" sz="quarter" idx="10"/>
          </p:nvPr>
        </p:nvSpPr>
        <p:spPr/>
        <p:txBody>
          <a:bodyPr/>
          <a:lstStyle/>
          <a:p>
            <a:fld id="{0A1BEDFA-9A4D-4CFE-8732-B47272BAAB55}" type="slidenum">
              <a:rPr lang="en-US" smtClean="0"/>
              <a:t>14</a:t>
            </a:fld>
            <a:endParaRPr lang="en-US"/>
          </a:p>
        </p:txBody>
      </p:sp>
    </p:spTree>
    <p:extLst>
      <p:ext uri="{BB962C8B-B14F-4D97-AF65-F5344CB8AC3E}">
        <p14:creationId xmlns:p14="http://schemas.microsoft.com/office/powerpoint/2010/main" val="14600651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 mentioned before that a big problem with GPs is their complexity</a:t>
            </a:r>
            <a:r>
              <a:rPr lang="en-GB" baseline="0" dirty="0" smtClean="0"/>
              <a:t> is cubic in the number of </a:t>
            </a:r>
            <a:r>
              <a:rPr lang="en-GB" baseline="0" dirty="0" err="1" smtClean="0"/>
              <a:t>datapoints</a:t>
            </a:r>
            <a:r>
              <a:rPr lang="en-GB" baseline="0" dirty="0" smtClean="0"/>
              <a:t>.</a:t>
            </a:r>
          </a:p>
          <a:p>
            <a:r>
              <a:rPr lang="en-GB" baseline="0" dirty="0" smtClean="0"/>
              <a:t>Well we can do a sparse approximation and make it nm squared, where m is a </a:t>
            </a:r>
            <a:r>
              <a:rPr lang="en-GB" baseline="0" dirty="0" err="1" smtClean="0"/>
              <a:t>sparsity</a:t>
            </a:r>
            <a:r>
              <a:rPr lang="en-GB" baseline="0" dirty="0" smtClean="0"/>
              <a:t> value we choose.</a:t>
            </a:r>
          </a:p>
          <a:p>
            <a:r>
              <a:rPr lang="en-GB" dirty="0" smtClean="0"/>
              <a:t>So</a:t>
            </a:r>
            <a:r>
              <a:rPr lang="en-GB" baseline="0" dirty="0" smtClean="0"/>
              <a:t> we choose a new set of m input points </a:t>
            </a:r>
            <a:r>
              <a:rPr lang="en-GB" baseline="0" dirty="0" err="1" smtClean="0"/>
              <a:t>shjown</a:t>
            </a:r>
            <a:r>
              <a:rPr lang="en-GB" baseline="0" dirty="0" smtClean="0"/>
              <a:t> in red o </a:t>
            </a:r>
            <a:r>
              <a:rPr lang="en-GB" baseline="0" dirty="0" err="1" smtClean="0"/>
              <a:t>nthe</a:t>
            </a:r>
            <a:r>
              <a:rPr lang="en-GB" baseline="0" dirty="0" smtClean="0"/>
              <a:t> diagram. If we choose more points we will get a perfect approximation for no gain in speed.</a:t>
            </a:r>
          </a:p>
          <a:p>
            <a:r>
              <a:rPr lang="en-GB" baseline="0" dirty="0" smtClean="0"/>
              <a:t>We can then optimize our </a:t>
            </a:r>
            <a:r>
              <a:rPr lang="en-GB" baseline="0" dirty="0" err="1" smtClean="0"/>
              <a:t>hyperparameters</a:t>
            </a:r>
            <a:r>
              <a:rPr lang="en-GB" baseline="0" dirty="0" smtClean="0"/>
              <a:t> using the small subset of </a:t>
            </a:r>
            <a:r>
              <a:rPr lang="en-GB" baseline="0" dirty="0" err="1" smtClean="0"/>
              <a:t>datapoints</a:t>
            </a:r>
            <a:r>
              <a:rPr lang="en-GB" baseline="0" dirty="0" smtClean="0"/>
              <a:t>, and include an additional penalty function for fitting the original data.</a:t>
            </a:r>
          </a:p>
          <a:p>
            <a:r>
              <a:rPr lang="en-GB" baseline="0" dirty="0" smtClean="0"/>
              <a:t>We can also include the location of these new samples as part of the parameter estimation, which </a:t>
            </a:r>
            <a:r>
              <a:rPr lang="en-GB" baseline="0" dirty="0" err="1" smtClean="0"/>
              <a:t>wil</a:t>
            </a:r>
            <a:r>
              <a:rPr lang="en-GB" baseline="0" dirty="0" smtClean="0"/>
              <a:t> </a:t>
            </a:r>
            <a:r>
              <a:rPr lang="en-GB" baseline="0" dirty="0" err="1" smtClean="0"/>
              <a:t>ltend</a:t>
            </a:r>
            <a:r>
              <a:rPr lang="en-GB" baseline="0" dirty="0" smtClean="0"/>
              <a:t> to spread them across the distribution.</a:t>
            </a:r>
          </a:p>
          <a:p>
            <a:r>
              <a:rPr lang="en-GB" baseline="0" dirty="0" smtClean="0"/>
              <a:t>You can see in the corner how to create a sparse GP in </a:t>
            </a:r>
            <a:r>
              <a:rPr lang="en-GB" baseline="0" dirty="0" err="1" smtClean="0"/>
              <a:t>Gpy</a:t>
            </a:r>
            <a:r>
              <a:rPr lang="en-GB" baseline="0" dirty="0" smtClean="0"/>
              <a:t>.</a:t>
            </a:r>
            <a:endParaRPr lang="en-GB" dirty="0" smtClean="0"/>
          </a:p>
        </p:txBody>
      </p:sp>
      <p:sp>
        <p:nvSpPr>
          <p:cNvPr id="4" name="Slide Number Placeholder 3"/>
          <p:cNvSpPr>
            <a:spLocks noGrp="1"/>
          </p:cNvSpPr>
          <p:nvPr>
            <p:ph type="sldNum" sz="quarter" idx="10"/>
          </p:nvPr>
        </p:nvSpPr>
        <p:spPr/>
        <p:txBody>
          <a:bodyPr/>
          <a:lstStyle/>
          <a:p>
            <a:fld id="{0A1BEDFA-9A4D-4CFE-8732-B47272BAAB55}" type="slidenum">
              <a:rPr lang="en-US" smtClean="0"/>
              <a:t>15</a:t>
            </a:fld>
            <a:endParaRPr lang="en-US"/>
          </a:p>
        </p:txBody>
      </p:sp>
    </p:spTree>
    <p:extLst>
      <p:ext uri="{BB962C8B-B14F-4D97-AF65-F5344CB8AC3E}">
        <p14:creationId xmlns:p14="http://schemas.microsoft.com/office/powerpoint/2010/main" val="28905017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It’s easy to play with the covariance function so as to produce a</a:t>
            </a:r>
            <a:r>
              <a:rPr lang="en-GB" baseline="0" dirty="0" smtClean="0"/>
              <a:t> GP with multiple independent outputs. For example lets say we have our state X in this form. Each of these rows is like one of the previous state vectors, each independent of each other. We can stack the rows on top of each other and use a covariance function of this form. This kind of covariance </a:t>
            </a:r>
            <a:r>
              <a:rPr lang="en-GB" baseline="0" dirty="0" err="1" smtClean="0"/>
              <a:t>marix</a:t>
            </a:r>
            <a:r>
              <a:rPr lang="en-GB" baseline="0" dirty="0" smtClean="0"/>
              <a:t> is really easy to create, we simply do the </a:t>
            </a:r>
            <a:r>
              <a:rPr lang="en-GB" baseline="0" dirty="0" err="1" smtClean="0"/>
              <a:t>kronecker</a:t>
            </a:r>
            <a:r>
              <a:rPr lang="en-GB" baseline="0" dirty="0" smtClean="0"/>
              <a:t> product of an identity matrix with the kind of matrix we want to appear on the block diagonals.</a:t>
            </a:r>
          </a:p>
          <a:p>
            <a:r>
              <a:rPr lang="en-GB" baseline="0" dirty="0" smtClean="0"/>
              <a:t>This is particularly useful for </a:t>
            </a:r>
            <a:r>
              <a:rPr lang="en-GB" baseline="0" dirty="0" err="1" smtClean="0"/>
              <a:t>markov</a:t>
            </a:r>
            <a:r>
              <a:rPr lang="en-GB" baseline="0" dirty="0" smtClean="0"/>
              <a:t> systems where maybe we have some state variables at each frame, and the frames are independent of each other</a:t>
            </a:r>
            <a:endParaRPr lang="en-US" dirty="0"/>
          </a:p>
        </p:txBody>
      </p:sp>
      <p:sp>
        <p:nvSpPr>
          <p:cNvPr id="4" name="Slide Number Placeholder 3"/>
          <p:cNvSpPr>
            <a:spLocks noGrp="1"/>
          </p:cNvSpPr>
          <p:nvPr>
            <p:ph type="sldNum" sz="quarter" idx="10"/>
          </p:nvPr>
        </p:nvSpPr>
        <p:spPr/>
        <p:txBody>
          <a:bodyPr/>
          <a:lstStyle/>
          <a:p>
            <a:fld id="{0A1BEDFA-9A4D-4CFE-8732-B47272BAAB55}" type="slidenum">
              <a:rPr lang="en-US" smtClean="0"/>
              <a:t>16</a:t>
            </a:fld>
            <a:endParaRPr lang="en-US"/>
          </a:p>
        </p:txBody>
      </p:sp>
    </p:spTree>
    <p:extLst>
      <p:ext uri="{BB962C8B-B14F-4D97-AF65-F5344CB8AC3E}">
        <p14:creationId xmlns:p14="http://schemas.microsoft.com/office/powerpoint/2010/main" val="36972910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In some cases the likelihood won’t be Gaussian,</a:t>
            </a:r>
            <a:r>
              <a:rPr lang="en-GB" baseline="0" dirty="0" smtClean="0"/>
              <a:t> for example for classification tasks, in these cases we can’t calculate a simple analytic solution.</a:t>
            </a:r>
          </a:p>
          <a:p>
            <a:r>
              <a:rPr lang="en-GB" baseline="0" dirty="0" smtClean="0"/>
              <a:t>Instead we can approximate the likelihood by the product of some number of factors.</a:t>
            </a:r>
          </a:p>
          <a:p>
            <a:r>
              <a:rPr lang="en-GB" baseline="0" dirty="0" smtClean="0"/>
              <a:t>We can automatically choose our factors so as to minimise the KL divergence of the approximation and the true likelihood.</a:t>
            </a:r>
          </a:p>
          <a:p>
            <a:r>
              <a:rPr lang="en-GB" baseline="0" dirty="0" smtClean="0"/>
              <a:t>Finally we also encode in the system the fact that outputs should lie between 0 and 1.</a:t>
            </a:r>
          </a:p>
          <a:p>
            <a:r>
              <a:rPr lang="en-GB" baseline="0" dirty="0" smtClean="0"/>
              <a:t>Here you can see an example of such a GP, in regions where we have lots of positive data the output is around one, in </a:t>
            </a:r>
            <a:r>
              <a:rPr lang="en-GB" baseline="0" dirty="0" err="1" smtClean="0"/>
              <a:t>regiosn</a:t>
            </a:r>
            <a:r>
              <a:rPr lang="en-GB" baseline="0" dirty="0" smtClean="0"/>
              <a:t> with negative data around 0. In regions with mixed data we take on some intermediate value and in regions without data we return to an estimate of 0,5 (with very low confidence).</a:t>
            </a:r>
          </a:p>
          <a:p>
            <a:r>
              <a:rPr lang="en-GB" baseline="0" dirty="0" smtClean="0"/>
              <a:t>In the code on the side you can see how to do this in </a:t>
            </a:r>
            <a:r>
              <a:rPr lang="en-GB" baseline="0" dirty="0" err="1" smtClean="0"/>
              <a:t>Gpy</a:t>
            </a:r>
            <a:r>
              <a:rPr lang="en-GB" baseline="0" dirty="0" smtClean="0"/>
              <a:t>. We create a GP </a:t>
            </a:r>
            <a:r>
              <a:rPr lang="en-GB" baseline="0" dirty="0" err="1" smtClean="0"/>
              <a:t>lilke</a:t>
            </a:r>
            <a:r>
              <a:rPr lang="en-GB" baseline="0" dirty="0" smtClean="0"/>
              <a:t> normal using our training data and some kernel. However when we optimise  the </a:t>
            </a:r>
            <a:r>
              <a:rPr lang="en-GB" baseline="0" dirty="0" err="1" smtClean="0"/>
              <a:t>hyperparameters</a:t>
            </a:r>
            <a:r>
              <a:rPr lang="en-GB" baseline="0" dirty="0" smtClean="0"/>
              <a:t>, we iterate this with updating our approximation of the likelihood function.</a:t>
            </a:r>
            <a:endParaRPr lang="en-US" dirty="0"/>
          </a:p>
        </p:txBody>
      </p:sp>
      <p:sp>
        <p:nvSpPr>
          <p:cNvPr id="4" name="Slide Number Placeholder 3"/>
          <p:cNvSpPr>
            <a:spLocks noGrp="1"/>
          </p:cNvSpPr>
          <p:nvPr>
            <p:ph type="sldNum" sz="quarter" idx="10"/>
          </p:nvPr>
        </p:nvSpPr>
        <p:spPr/>
        <p:txBody>
          <a:bodyPr/>
          <a:lstStyle/>
          <a:p>
            <a:fld id="{0A1BEDFA-9A4D-4CFE-8732-B47272BAAB55}" type="slidenum">
              <a:rPr lang="en-US" smtClean="0"/>
              <a:t>17</a:t>
            </a:fld>
            <a:endParaRPr lang="en-US"/>
          </a:p>
        </p:txBody>
      </p:sp>
    </p:spTree>
    <p:extLst>
      <p:ext uri="{BB962C8B-B14F-4D97-AF65-F5344CB8AC3E}">
        <p14:creationId xmlns:p14="http://schemas.microsoft.com/office/powerpoint/2010/main" val="12939040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GP classification can be slow, particularly due to the iterative estimation of </a:t>
            </a:r>
            <a:r>
              <a:rPr lang="en-GB" dirty="0" err="1" smtClean="0"/>
              <a:t>hyperparameters</a:t>
            </a:r>
            <a:r>
              <a:rPr lang="en-GB" dirty="0" smtClean="0"/>
              <a:t> and likelihood approximation.</a:t>
            </a:r>
          </a:p>
          <a:p>
            <a:r>
              <a:rPr lang="en-GB" dirty="0" smtClean="0"/>
              <a:t>However we can combine it with the sparse approximation scheme from earlier, where</a:t>
            </a:r>
            <a:r>
              <a:rPr lang="en-GB" baseline="0" dirty="0" smtClean="0"/>
              <a:t> we only build the GP from some points, and penalise when the resulting GP doesn’t fit the rest of the training data.</a:t>
            </a:r>
            <a:endParaRPr lang="en-US" dirty="0"/>
          </a:p>
        </p:txBody>
      </p:sp>
      <p:sp>
        <p:nvSpPr>
          <p:cNvPr id="4" name="Slide Number Placeholder 3"/>
          <p:cNvSpPr>
            <a:spLocks noGrp="1"/>
          </p:cNvSpPr>
          <p:nvPr>
            <p:ph type="sldNum" sz="quarter" idx="10"/>
          </p:nvPr>
        </p:nvSpPr>
        <p:spPr/>
        <p:txBody>
          <a:bodyPr/>
          <a:lstStyle/>
          <a:p>
            <a:fld id="{0A1BEDFA-9A4D-4CFE-8732-B47272BAAB55}" type="slidenum">
              <a:rPr lang="en-US" smtClean="0"/>
              <a:t>18</a:t>
            </a:fld>
            <a:endParaRPr lang="en-US"/>
          </a:p>
        </p:txBody>
      </p:sp>
    </p:spTree>
    <p:extLst>
      <p:ext uri="{BB962C8B-B14F-4D97-AF65-F5344CB8AC3E}">
        <p14:creationId xmlns:p14="http://schemas.microsoft.com/office/powerpoint/2010/main" val="40245455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So here is an optimisation scheme based on Gaussian</a:t>
            </a:r>
            <a:r>
              <a:rPr lang="en-GB" baseline="0" dirty="0" smtClean="0"/>
              <a:t> processes by Michael Osborne.</a:t>
            </a:r>
          </a:p>
          <a:p>
            <a:r>
              <a:rPr lang="en-GB" baseline="0" dirty="0" smtClean="0"/>
              <a:t>We model the objective function we want to optimise as a </a:t>
            </a:r>
            <a:r>
              <a:rPr lang="en-GB" baseline="0" dirty="0" err="1" smtClean="0"/>
              <a:t>guassian</a:t>
            </a:r>
            <a:r>
              <a:rPr lang="en-GB" baseline="0" dirty="0" smtClean="0"/>
              <a:t> process. At each iteration we sample the Gaussian process wherever we have the greatest probability of beating our current estimate (so we assume we always remember the best point we have found so far).</a:t>
            </a:r>
          </a:p>
          <a:p>
            <a:r>
              <a:rPr lang="en-GB" baseline="0" dirty="0" smtClean="0"/>
              <a:t>So in this diagram, the dotted line is the true objective function, the red line and area are the mean and variance of our GP, and the blue line is our expected loss. What the expected loss says is, given this is my current best estimate, how much chance does the GP say there is for us to find something lower at each point. So you can imagine we are drawing a line across here and then integrating the </a:t>
            </a:r>
            <a:r>
              <a:rPr lang="en-GB" baseline="0" dirty="0" err="1" smtClean="0"/>
              <a:t>gp</a:t>
            </a:r>
            <a:r>
              <a:rPr lang="en-GB" baseline="0" dirty="0" smtClean="0"/>
              <a:t> below that line, at every point.</a:t>
            </a:r>
          </a:p>
          <a:p>
            <a:r>
              <a:rPr lang="en-GB" baseline="0" dirty="0" smtClean="0"/>
              <a:t>This blue diamond says where we think there is the best chance of our current estimate, so that’s where we will sample next. So we sample there and constrain our GP with the new observations, which means we now think there might be some possibility of getting even better at the sides, so we sample there too.</a:t>
            </a:r>
          </a:p>
          <a:p>
            <a:r>
              <a:rPr lang="en-GB" baseline="0" dirty="0" smtClean="0"/>
              <a:t>Now this is the interesting bit. We have fully mapped out this minima, meaning the GP has almost no uncertainty in this region. What this means is, because we have a very small variance, the probability of gaining anything by sampling again here is actually very low, whereas other parts of the space have higher variance, and thus look like they have a better chance of getting us something. Remember that these red areas are just plus and minus 1 </a:t>
            </a:r>
            <a:r>
              <a:rPr lang="en-GB" baseline="0" dirty="0" err="1" smtClean="0"/>
              <a:t>stdev</a:t>
            </a:r>
            <a:r>
              <a:rPr lang="en-GB" baseline="0" dirty="0" smtClean="0"/>
              <a:t> and in reality they extend forever.</a:t>
            </a:r>
          </a:p>
          <a:p>
            <a:r>
              <a:rPr lang="en-GB" baseline="0" dirty="0" smtClean="0"/>
              <a:t>So in this way the scheme automatically combines both refinement and exploratory behaviour, which is quite nice. For most traditional optimisation schemes, now that we have fully explored this minima the system would probably have converged and would stop. So anyway our new sample is over here, so we sample it, update our GP and so on. Now we have found another local minima, and we explore and refine that. Eventually that has also been mapped out and the system starts to explore other areas of the space.</a:t>
            </a:r>
          </a:p>
          <a:p>
            <a:r>
              <a:rPr lang="en-GB" dirty="0" smtClean="0"/>
              <a:t>Now Michael didn’t mention anything </a:t>
            </a:r>
            <a:r>
              <a:rPr lang="en-GB" dirty="0" err="1" smtClean="0"/>
              <a:t>abou</a:t>
            </a:r>
            <a:r>
              <a:rPr lang="en-GB" dirty="0" smtClean="0"/>
              <a:t> this in the talk, so I’m not sure, but it seems to me</a:t>
            </a:r>
            <a:r>
              <a:rPr lang="en-GB" baseline="0" dirty="0" smtClean="0"/>
              <a:t> that as you tend towards an infinite number of </a:t>
            </a:r>
            <a:r>
              <a:rPr lang="en-GB" baseline="0" dirty="0" err="1" smtClean="0"/>
              <a:t>sampels</a:t>
            </a:r>
            <a:r>
              <a:rPr lang="en-GB" baseline="0" dirty="0" smtClean="0"/>
              <a:t>, your estimate should tend towards the global optima because of the explorative behaviour of the system. The flipside of the problem is you have to decide when your estimate is good enough and you want to quit (can look at value of expected loss?. Also the approach is somewhat slow especially in high dimensions.</a:t>
            </a:r>
            <a:endParaRPr lang="en-US" dirty="0"/>
          </a:p>
        </p:txBody>
      </p:sp>
      <p:sp>
        <p:nvSpPr>
          <p:cNvPr id="4" name="Slide Number Placeholder 3"/>
          <p:cNvSpPr>
            <a:spLocks noGrp="1"/>
          </p:cNvSpPr>
          <p:nvPr>
            <p:ph type="sldNum" sz="quarter" idx="10"/>
          </p:nvPr>
        </p:nvSpPr>
        <p:spPr/>
        <p:txBody>
          <a:bodyPr/>
          <a:lstStyle/>
          <a:p>
            <a:fld id="{0A1BEDFA-9A4D-4CFE-8732-B47272BAAB55}" type="slidenum">
              <a:rPr lang="en-US" smtClean="0"/>
              <a:t>19</a:t>
            </a:fld>
            <a:endParaRPr lang="en-US"/>
          </a:p>
        </p:txBody>
      </p:sp>
    </p:spTree>
    <p:extLst>
      <p:ext uri="{BB962C8B-B14F-4D97-AF65-F5344CB8AC3E}">
        <p14:creationId xmlns:p14="http://schemas.microsoft.com/office/powerpoint/2010/main" val="30151047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You can see the structure</a:t>
            </a:r>
            <a:r>
              <a:rPr lang="en-GB" baseline="0" dirty="0" smtClean="0"/>
              <a:t> of this talk on the slide here. I’m going to start by trying to explain the general idea behind GPs, and what their strengths and limitations are in general. Then I will go through various machine learning tasks and explain how GP’s can be applied to each of them.</a:t>
            </a:r>
            <a:endParaRPr lang="en-US" dirty="0"/>
          </a:p>
        </p:txBody>
      </p:sp>
      <p:sp>
        <p:nvSpPr>
          <p:cNvPr id="4" name="Slide Number Placeholder 3"/>
          <p:cNvSpPr>
            <a:spLocks noGrp="1"/>
          </p:cNvSpPr>
          <p:nvPr>
            <p:ph type="sldNum" sz="quarter" idx="10"/>
          </p:nvPr>
        </p:nvSpPr>
        <p:spPr/>
        <p:txBody>
          <a:bodyPr/>
          <a:lstStyle/>
          <a:p>
            <a:fld id="{0A1BEDFA-9A4D-4CFE-8732-B47272BAAB55}" type="slidenum">
              <a:rPr lang="en-US" smtClean="0"/>
              <a:t>2</a:t>
            </a:fld>
            <a:endParaRPr lang="en-US"/>
          </a:p>
        </p:txBody>
      </p:sp>
    </p:spTree>
    <p:extLst>
      <p:ext uri="{BB962C8B-B14F-4D97-AF65-F5344CB8AC3E}">
        <p14:creationId xmlns:p14="http://schemas.microsoft.com/office/powerpoint/2010/main" val="35062667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You all</a:t>
            </a:r>
            <a:r>
              <a:rPr lang="en-GB" baseline="0" dirty="0" smtClean="0"/>
              <a:t> probably know that i</a:t>
            </a:r>
            <a:r>
              <a:rPr lang="en-GB" dirty="0" smtClean="0"/>
              <a:t>n optimisation schemes, derivatives are important. </a:t>
            </a:r>
          </a:p>
          <a:p>
            <a:r>
              <a:rPr lang="en-GB" dirty="0" smtClean="0"/>
              <a:t>By playing with the covariance function, we can specify that certain parts of the state</a:t>
            </a:r>
            <a:r>
              <a:rPr lang="en-GB" baseline="0" dirty="0" smtClean="0"/>
              <a:t> should be integrals or derivatives of other parts of the state. We can go back to the </a:t>
            </a:r>
            <a:r>
              <a:rPr lang="en-GB" baseline="0" dirty="0" err="1" smtClean="0"/>
              <a:t>blockwise</a:t>
            </a:r>
            <a:r>
              <a:rPr lang="en-GB" baseline="0" dirty="0" smtClean="0"/>
              <a:t> covariance functions we say earlier. So if we stack up the state, and it’s derivative, and it’s integral, we can create a covariance matrix with </a:t>
            </a:r>
            <a:r>
              <a:rPr lang="en-GB" baseline="0" dirty="0" err="1" smtClean="0"/>
              <a:t>differnet</a:t>
            </a:r>
            <a:r>
              <a:rPr lang="en-GB" baseline="0" dirty="0" smtClean="0"/>
              <a:t> relations between each block</a:t>
            </a:r>
            <a:endParaRPr lang="en-US" dirty="0"/>
          </a:p>
        </p:txBody>
      </p:sp>
      <p:sp>
        <p:nvSpPr>
          <p:cNvPr id="4" name="Slide Number Placeholder 3"/>
          <p:cNvSpPr>
            <a:spLocks noGrp="1"/>
          </p:cNvSpPr>
          <p:nvPr>
            <p:ph type="sldNum" sz="quarter" idx="10"/>
          </p:nvPr>
        </p:nvSpPr>
        <p:spPr/>
        <p:txBody>
          <a:bodyPr/>
          <a:lstStyle/>
          <a:p>
            <a:fld id="{0A1BEDFA-9A4D-4CFE-8732-B47272BAAB55}" type="slidenum">
              <a:rPr lang="en-US" smtClean="0"/>
              <a:t>20</a:t>
            </a:fld>
            <a:endParaRPr lang="en-US"/>
          </a:p>
        </p:txBody>
      </p:sp>
    </p:spTree>
    <p:extLst>
      <p:ext uri="{BB962C8B-B14F-4D97-AF65-F5344CB8AC3E}">
        <p14:creationId xmlns:p14="http://schemas.microsoft.com/office/powerpoint/2010/main" val="18443327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 part of the talk is about how you can</a:t>
            </a:r>
            <a:r>
              <a:rPr lang="en-GB" baseline="0" dirty="0" smtClean="0"/>
              <a:t> do traditional Quasi-Newton optimisation like </a:t>
            </a:r>
            <a:r>
              <a:rPr lang="en-GB" baseline="0" dirty="0" err="1" smtClean="0"/>
              <a:t>bfgs</a:t>
            </a:r>
            <a:r>
              <a:rPr lang="en-GB" baseline="0" dirty="0" smtClean="0"/>
              <a:t> using GPs.</a:t>
            </a:r>
          </a:p>
          <a:p>
            <a:r>
              <a:rPr lang="en-GB" dirty="0" smtClean="0"/>
              <a:t>These schemes are much more efficient at exploring high dimensional spaces.</a:t>
            </a:r>
          </a:p>
          <a:p>
            <a:r>
              <a:rPr lang="en-GB" dirty="0" smtClean="0"/>
              <a:t>This particular</a:t>
            </a:r>
            <a:r>
              <a:rPr lang="en-GB" baseline="0" dirty="0" smtClean="0"/>
              <a:t> talk started with some quite complicated maths that I won’t go into, but the gist of it was that these traditional QN methods are basically approximating the Hessian of the system using Gaussian regression.</a:t>
            </a:r>
          </a:p>
          <a:p>
            <a:r>
              <a:rPr lang="en-GB" baseline="0" dirty="0" smtClean="0"/>
              <a:t>So rather than simply picking the a single approximate hessian at each iteration, we can use a GP and maintain a distribution over all Hessians.</a:t>
            </a:r>
          </a:p>
          <a:p>
            <a:r>
              <a:rPr lang="en-GB" baseline="0" dirty="0" smtClean="0"/>
              <a:t>One advantage of a GP formulation is we can include some idea of measurement noise in our uncertainty about the best Hessian. I think in the left diagram a number of optimisation schemes are running on noiseless data, with green being gradient descent yellow being newton or LBFGS and red being the GP. On the right we have a noise level of around this, and the both gradient descent and others converge to the noise level, while the GP is able to find a lower optima.</a:t>
            </a:r>
            <a:endParaRPr lang="en-GB" dirty="0" smtClean="0"/>
          </a:p>
          <a:p>
            <a:endParaRPr lang="en-US" dirty="0"/>
          </a:p>
        </p:txBody>
      </p:sp>
      <p:sp>
        <p:nvSpPr>
          <p:cNvPr id="4" name="Slide Number Placeholder 3"/>
          <p:cNvSpPr>
            <a:spLocks noGrp="1"/>
          </p:cNvSpPr>
          <p:nvPr>
            <p:ph type="sldNum" sz="quarter" idx="10"/>
          </p:nvPr>
        </p:nvSpPr>
        <p:spPr/>
        <p:txBody>
          <a:bodyPr/>
          <a:lstStyle/>
          <a:p>
            <a:fld id="{0A1BEDFA-9A4D-4CFE-8732-B47272BAAB55}" type="slidenum">
              <a:rPr lang="en-US" smtClean="0"/>
              <a:t>21</a:t>
            </a:fld>
            <a:endParaRPr lang="en-US"/>
          </a:p>
        </p:txBody>
      </p:sp>
    </p:spTree>
    <p:extLst>
      <p:ext uri="{BB962C8B-B14F-4D97-AF65-F5344CB8AC3E}">
        <p14:creationId xmlns:p14="http://schemas.microsoft.com/office/powerpoint/2010/main" val="28348170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Now I’ll come onto the</a:t>
            </a:r>
            <a:r>
              <a:rPr lang="en-GB" baseline="0" dirty="0" smtClean="0"/>
              <a:t> last part of the talk with some of the more surprising applications of GPs.</a:t>
            </a:r>
          </a:p>
          <a:p>
            <a:r>
              <a:rPr lang="en-GB" baseline="0" dirty="0" smtClean="0"/>
              <a:t>For dimensionality reduction we find a mapping from </a:t>
            </a:r>
          </a:p>
          <a:p>
            <a:r>
              <a:rPr lang="en-GB" baseline="0" dirty="0" smtClean="0"/>
              <a:t>GPs can be used to create a distribution over all these mappings.</a:t>
            </a:r>
          </a:p>
          <a:p>
            <a:r>
              <a:rPr lang="en-GB" baseline="0" dirty="0" smtClean="0"/>
              <a:t>Here you can see this on a dataset for digit recognition. In this case PCA has been performed on the images and we are plotting the first 2 principle components against each other.</a:t>
            </a:r>
          </a:p>
          <a:p>
            <a:r>
              <a:rPr lang="en-GB" baseline="0" dirty="0" smtClean="0"/>
              <a:t>In this image we are plotting the first 2 latent variables of the GP. You can see that the obtained mapping is identical to that recovered by PCA, other than a rotation.</a:t>
            </a:r>
          </a:p>
          <a:p>
            <a:r>
              <a:rPr lang="en-GB" baseline="0" dirty="0" smtClean="0"/>
              <a:t>What’s interesting is that this was done using a GP with a linear kernel.</a:t>
            </a:r>
            <a:endParaRPr lang="en-US" dirty="0" smtClean="0"/>
          </a:p>
          <a:p>
            <a:endParaRPr lang="en-US" dirty="0"/>
          </a:p>
        </p:txBody>
      </p:sp>
      <p:sp>
        <p:nvSpPr>
          <p:cNvPr id="4" name="Slide Number Placeholder 3"/>
          <p:cNvSpPr>
            <a:spLocks noGrp="1"/>
          </p:cNvSpPr>
          <p:nvPr>
            <p:ph type="sldNum" sz="quarter" idx="10"/>
          </p:nvPr>
        </p:nvSpPr>
        <p:spPr/>
        <p:txBody>
          <a:bodyPr/>
          <a:lstStyle/>
          <a:p>
            <a:fld id="{0A1BEDFA-9A4D-4CFE-8732-B47272BAAB55}" type="slidenum">
              <a:rPr lang="en-US" smtClean="0"/>
              <a:t>22</a:t>
            </a:fld>
            <a:endParaRPr lang="en-US"/>
          </a:p>
        </p:txBody>
      </p:sp>
    </p:spTree>
    <p:extLst>
      <p:ext uri="{BB962C8B-B14F-4D97-AF65-F5344CB8AC3E}">
        <p14:creationId xmlns:p14="http://schemas.microsoft.com/office/powerpoint/2010/main" val="29895443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However we can also use GPS to map data onto nonlinear bases. In this image we have used an RBF kernel and you can see the behaviour is fundamentally different. In this case there is no confusion between 7s and 3s but more confusion between 0 and 6.</a:t>
            </a:r>
          </a:p>
          <a:p>
            <a:r>
              <a:rPr lang="en-GB" baseline="0" dirty="0" smtClean="0"/>
              <a:t>In PCA the eigenvalues tell us how important each basis vector is for representing the data. We have an equivalent here, called automatic relevance determination. To use this we have to make a special kernel with the parameter ARD=True as you see here. After optimising the model we can plot these values to see how important each of the chosen basis vectors is.  As you can see here.</a:t>
            </a:r>
          </a:p>
          <a:p>
            <a:r>
              <a:rPr lang="en-GB" baseline="0" dirty="0" smtClean="0"/>
              <a:t>You also might have noticed that I used a </a:t>
            </a:r>
            <a:r>
              <a:rPr lang="en-GB" baseline="0" dirty="0" err="1" smtClean="0"/>
              <a:t>BayesianGPLVM</a:t>
            </a:r>
            <a:r>
              <a:rPr lang="en-GB" baseline="0" dirty="0" smtClean="0"/>
              <a:t> rather than just a GPLVM like the last slide. This is a more complicated scheme, which also has the effect of allowing some dimensions to be automatically disabled by setting their weights to 0, if they are no longer needed.</a:t>
            </a:r>
            <a:endParaRPr lang="en-US" dirty="0" smtClean="0"/>
          </a:p>
          <a:p>
            <a:endParaRPr lang="en-US" dirty="0"/>
          </a:p>
        </p:txBody>
      </p:sp>
      <p:sp>
        <p:nvSpPr>
          <p:cNvPr id="4" name="Slide Number Placeholder 3"/>
          <p:cNvSpPr>
            <a:spLocks noGrp="1"/>
          </p:cNvSpPr>
          <p:nvPr>
            <p:ph type="sldNum" sz="quarter" idx="10"/>
          </p:nvPr>
        </p:nvSpPr>
        <p:spPr/>
        <p:txBody>
          <a:bodyPr/>
          <a:lstStyle/>
          <a:p>
            <a:fld id="{0A1BEDFA-9A4D-4CFE-8732-B47272BAAB55}" type="slidenum">
              <a:rPr lang="en-US" smtClean="0"/>
              <a:t>23</a:t>
            </a:fld>
            <a:endParaRPr lang="en-US"/>
          </a:p>
        </p:txBody>
      </p:sp>
    </p:spTree>
    <p:extLst>
      <p:ext uri="{BB962C8B-B14F-4D97-AF65-F5344CB8AC3E}">
        <p14:creationId xmlns:p14="http://schemas.microsoft.com/office/powerpoint/2010/main" val="13474765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For any</a:t>
            </a:r>
            <a:r>
              <a:rPr lang="en-GB" baseline="0" dirty="0" smtClean="0"/>
              <a:t> Gaussian process we can convert it to and from a state space formulation.</a:t>
            </a:r>
          </a:p>
          <a:p>
            <a:r>
              <a:rPr lang="en-GB" baseline="0" dirty="0" smtClean="0"/>
              <a:t>One example is that the </a:t>
            </a:r>
            <a:r>
              <a:rPr lang="en-GB" baseline="0" dirty="0" err="1" smtClean="0"/>
              <a:t>kalman</a:t>
            </a:r>
            <a:r>
              <a:rPr lang="en-GB" baseline="0" dirty="0" smtClean="0"/>
              <a:t> filter has a GP representation. However this representation has cubic complexity and doesn’t bring many benefits other than allowing non integer time steps.</a:t>
            </a:r>
          </a:p>
          <a:p>
            <a:r>
              <a:rPr lang="en-GB" baseline="0" dirty="0" smtClean="0"/>
              <a:t>In some cases this can be really nice to go the other way however. </a:t>
            </a:r>
          </a:p>
          <a:p>
            <a:r>
              <a:rPr lang="en-GB" baseline="0" dirty="0" smtClean="0"/>
              <a:t>Some kernels have </a:t>
            </a:r>
            <a:r>
              <a:rPr lang="en-GB" baseline="0" dirty="0" err="1" smtClean="0"/>
              <a:t>markov</a:t>
            </a:r>
            <a:r>
              <a:rPr lang="en-GB" baseline="0" dirty="0" smtClean="0"/>
              <a:t> properties, such that if we know the input to the kernel, then the output is not affected  by previous or future values.</a:t>
            </a:r>
          </a:p>
          <a:p>
            <a:r>
              <a:rPr lang="en-GB" baseline="0" dirty="0" smtClean="0"/>
              <a:t>If the GP is also 1D, then we have no need for the full covariance, and instead we can solve it with linear complexity. This is particularly applicable to temporal signals like audio.</a:t>
            </a:r>
            <a:endParaRPr lang="en-US" dirty="0"/>
          </a:p>
        </p:txBody>
      </p:sp>
      <p:sp>
        <p:nvSpPr>
          <p:cNvPr id="4" name="Slide Number Placeholder 3"/>
          <p:cNvSpPr>
            <a:spLocks noGrp="1"/>
          </p:cNvSpPr>
          <p:nvPr>
            <p:ph type="sldNum" sz="quarter" idx="10"/>
          </p:nvPr>
        </p:nvSpPr>
        <p:spPr/>
        <p:txBody>
          <a:bodyPr/>
          <a:lstStyle/>
          <a:p>
            <a:fld id="{0A1BEDFA-9A4D-4CFE-8732-B47272BAAB55}" type="slidenum">
              <a:rPr lang="en-US" smtClean="0"/>
              <a:t>24</a:t>
            </a:fld>
            <a:endParaRPr lang="en-US"/>
          </a:p>
        </p:txBody>
      </p:sp>
    </p:spTree>
    <p:extLst>
      <p:ext uri="{BB962C8B-B14F-4D97-AF65-F5344CB8AC3E}">
        <p14:creationId xmlns:p14="http://schemas.microsoft.com/office/powerpoint/2010/main" val="11925931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 promised</a:t>
            </a:r>
            <a:r>
              <a:rPr lang="en-GB" baseline="0" dirty="0" smtClean="0"/>
              <a:t> </a:t>
            </a:r>
            <a:r>
              <a:rPr lang="en-GB" baseline="0" dirty="0" err="1" smtClean="0"/>
              <a:t>Nico</a:t>
            </a:r>
            <a:r>
              <a:rPr lang="en-GB" baseline="0" dirty="0" smtClean="0"/>
              <a:t> I would mention something about deep GPs in the talk. Unfortunately they weren’t covered at the summer school last week, and I don’t know anything about them. I also don’t really know anything about deep-learning in general.</a:t>
            </a:r>
          </a:p>
          <a:p>
            <a:r>
              <a:rPr lang="en-GB" baseline="0" dirty="0" smtClean="0"/>
              <a:t>So here is what I found on google at 12:00 last night.</a:t>
            </a:r>
          </a:p>
          <a:p>
            <a:r>
              <a:rPr lang="en-GB" baseline="0" dirty="0" smtClean="0"/>
              <a:t>If we go back to one of my first pictures, A GP is a distribution of many possible functions, which we represent by a mean function and variance.</a:t>
            </a:r>
          </a:p>
          <a:p>
            <a:r>
              <a:rPr lang="en-GB" baseline="0" dirty="0" smtClean="0"/>
              <a:t>The idea of deep GPs is that each function in this distribution doesn’t have to only map a vector of numbers, it could remap a whole distribution. Even a distribution of other functions.</a:t>
            </a:r>
          </a:p>
          <a:p>
            <a:r>
              <a:rPr lang="en-GB" baseline="0" dirty="0" smtClean="0"/>
              <a:t>We can repeat this to build a hierarchy of GPs, each of which remaps all the previous outputs in many different ways.</a:t>
            </a:r>
          </a:p>
          <a:p>
            <a:r>
              <a:rPr lang="en-GB" baseline="0" dirty="0" smtClean="0"/>
              <a:t>This is a fully Bayesian approach to deep learning, meaning it is even applicable with small amounts of data (which apparently isn’t normally the case for deep learning).</a:t>
            </a:r>
          </a:p>
          <a:p>
            <a:r>
              <a:rPr lang="en-GB" baseline="0" dirty="0" smtClean="0"/>
              <a:t>I found a visualisation of this idea online, so we start with a distribution of data which looks pretty boring. Then at each level of the GP we are going to randomly pick just one of the functions from the GP, and use that to remap the data. Then at the next level we will pick just one more, and remap it again. Remember that this was just drawing one function at each level, but in reality each level would apply a distribution </a:t>
            </a:r>
            <a:r>
              <a:rPr lang="en-GB" baseline="0" smtClean="0"/>
              <a:t>of functions.</a:t>
            </a:r>
            <a:endParaRPr lang="en-GB" baseline="0" dirty="0" smtClean="0"/>
          </a:p>
        </p:txBody>
      </p:sp>
      <p:sp>
        <p:nvSpPr>
          <p:cNvPr id="4" name="Slide Number Placeholder 3"/>
          <p:cNvSpPr>
            <a:spLocks noGrp="1"/>
          </p:cNvSpPr>
          <p:nvPr>
            <p:ph type="sldNum" sz="quarter" idx="10"/>
          </p:nvPr>
        </p:nvSpPr>
        <p:spPr/>
        <p:txBody>
          <a:bodyPr/>
          <a:lstStyle/>
          <a:p>
            <a:fld id="{0A1BEDFA-9A4D-4CFE-8732-B47272BAAB55}" type="slidenum">
              <a:rPr lang="en-US" smtClean="0"/>
              <a:t>25</a:t>
            </a:fld>
            <a:endParaRPr lang="en-US"/>
          </a:p>
        </p:txBody>
      </p:sp>
    </p:spTree>
    <p:extLst>
      <p:ext uri="{BB962C8B-B14F-4D97-AF65-F5344CB8AC3E}">
        <p14:creationId xmlns:p14="http://schemas.microsoft.com/office/powerpoint/2010/main" val="23719642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So if you’re interested, or you didn’t understand anything I tried to explain, here are some places you can get more information.</a:t>
            </a:r>
          </a:p>
          <a:p>
            <a:r>
              <a:rPr lang="en-GB" dirty="0" smtClean="0"/>
              <a:t>There</a:t>
            </a:r>
            <a:r>
              <a:rPr lang="en-GB" baseline="0" dirty="0" smtClean="0"/>
              <a:t> is a book which I’ve put the details of here, and you can find a free pdf version of the book online.</a:t>
            </a:r>
          </a:p>
          <a:p>
            <a:r>
              <a:rPr lang="en-GB" baseline="0" dirty="0" smtClean="0"/>
              <a:t>Also I think </a:t>
            </a:r>
            <a:r>
              <a:rPr lang="en-GB" baseline="0" dirty="0" err="1" smtClean="0"/>
              <a:t>Teo</a:t>
            </a:r>
            <a:r>
              <a:rPr lang="en-GB" baseline="0" dirty="0" smtClean="0"/>
              <a:t> plans to make available the slides and recordings of some of the talks from the summer school. The preliminary version is available in </a:t>
            </a:r>
            <a:r>
              <a:rPr lang="en-GB" baseline="0" dirty="0" err="1" smtClean="0"/>
              <a:t>raidbuf</a:t>
            </a:r>
            <a:r>
              <a:rPr lang="en-GB" baseline="0" dirty="0" smtClean="0"/>
              <a:t> right now.</a:t>
            </a:r>
          </a:p>
          <a:p>
            <a:r>
              <a:rPr lang="en-GB" baseline="0" dirty="0" smtClean="0"/>
              <a:t>So that’s it, if you have any questions I can try to answer them. And if they are difficult perhaps Violet or </a:t>
            </a:r>
            <a:r>
              <a:rPr lang="en-GB" baseline="0" dirty="0" err="1" smtClean="0"/>
              <a:t>Teo</a:t>
            </a:r>
            <a:r>
              <a:rPr lang="en-GB" baseline="0" dirty="0" smtClean="0"/>
              <a:t> </a:t>
            </a:r>
            <a:r>
              <a:rPr lang="en-GB" baseline="0" smtClean="0"/>
              <a:t>can help me.</a:t>
            </a:r>
            <a:endParaRPr lang="en-US" dirty="0"/>
          </a:p>
        </p:txBody>
      </p:sp>
      <p:sp>
        <p:nvSpPr>
          <p:cNvPr id="4" name="Slide Number Placeholder 3"/>
          <p:cNvSpPr>
            <a:spLocks noGrp="1"/>
          </p:cNvSpPr>
          <p:nvPr>
            <p:ph type="sldNum" sz="quarter" idx="10"/>
          </p:nvPr>
        </p:nvSpPr>
        <p:spPr/>
        <p:txBody>
          <a:bodyPr/>
          <a:lstStyle/>
          <a:p>
            <a:fld id="{0A1BEDFA-9A4D-4CFE-8732-B47272BAAB55}" type="slidenum">
              <a:rPr lang="en-US" smtClean="0"/>
              <a:t>26</a:t>
            </a:fld>
            <a:endParaRPr lang="en-US"/>
          </a:p>
        </p:txBody>
      </p:sp>
    </p:spTree>
    <p:extLst>
      <p:ext uri="{BB962C8B-B14F-4D97-AF65-F5344CB8AC3E}">
        <p14:creationId xmlns:p14="http://schemas.microsoft.com/office/powerpoint/2010/main" val="29990635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So this</a:t>
            </a:r>
            <a:r>
              <a:rPr lang="en-GB" baseline="0" dirty="0" smtClean="0"/>
              <a:t> is a modelling task, we have some data or some system we want to fit a model to.</a:t>
            </a:r>
            <a:r>
              <a:rPr lang="en-US" baseline="0" dirty="0" smtClean="0"/>
              <a:t> So in this example I have some data points and I want to fit a linear function to them by playing with the gradient and the offset.</a:t>
            </a:r>
          </a:p>
          <a:p>
            <a:r>
              <a:rPr lang="en-GB" baseline="0" dirty="0" smtClean="0"/>
              <a:t>One common way to do it would be to find the least squares error, and take that single function as our model.</a:t>
            </a:r>
          </a:p>
          <a:p>
            <a:r>
              <a:rPr lang="en-GB" baseline="0" dirty="0" smtClean="0"/>
              <a:t>In a Gaussian Process, we instead have a probability distribution over all these models, so we have some lower probability for models like this and this, and much higher probabilities for models in this region.</a:t>
            </a:r>
          </a:p>
          <a:p>
            <a:endParaRPr lang="en-GB" baseline="0" dirty="0" smtClean="0"/>
          </a:p>
        </p:txBody>
      </p:sp>
      <p:sp>
        <p:nvSpPr>
          <p:cNvPr id="4" name="Slide Number Placeholder 3"/>
          <p:cNvSpPr>
            <a:spLocks noGrp="1"/>
          </p:cNvSpPr>
          <p:nvPr>
            <p:ph type="sldNum" sz="quarter" idx="10"/>
          </p:nvPr>
        </p:nvSpPr>
        <p:spPr/>
        <p:txBody>
          <a:bodyPr/>
          <a:lstStyle/>
          <a:p>
            <a:fld id="{0A1BEDFA-9A4D-4CFE-8732-B47272BAAB55}" type="slidenum">
              <a:rPr lang="en-US" smtClean="0"/>
              <a:t>3</a:t>
            </a:fld>
            <a:endParaRPr lang="en-US"/>
          </a:p>
        </p:txBody>
      </p:sp>
    </p:spTree>
    <p:extLst>
      <p:ext uri="{BB962C8B-B14F-4D97-AF65-F5344CB8AC3E}">
        <p14:creationId xmlns:p14="http://schemas.microsoft.com/office/powerpoint/2010/main" val="30230590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You probably all know that a standard Gaussian</a:t>
            </a:r>
            <a:r>
              <a:rPr lang="en-GB" baseline="0" dirty="0" smtClean="0"/>
              <a:t> distribution is defined by it’s mean mu, and variance sigma as in this picture. So we say that the variable x is Gaussian distributed with these parameters. If it’s a multi-dimensional Gaussian then the samples X and mean mu are vectors, while sigma is the covariance matrix.</a:t>
            </a:r>
          </a:p>
          <a:p>
            <a:r>
              <a:rPr lang="en-GB" baseline="0" dirty="0" smtClean="0"/>
              <a:t>In a similarly way, a Gaussian Process is defined by a mean function m and a covariance function K. We say that our function capital X is distributed as a Gaussian process based on these parameters.</a:t>
            </a:r>
          </a:p>
          <a:p>
            <a:r>
              <a:rPr lang="en-GB" baseline="0" dirty="0" smtClean="0"/>
              <a:t>So another way to draw a Gaussian Process is like this. The dark line is the mean function m, while the show plus and minus 2 standard deviations at each point along the function, according to our covariance function K. So we still have our most probable function just like we would have found by minimising the square errors. However we now have some idea of our confidence in the model everywhere in the input space. For example in this region we know there is a 90% chance the true model lies within this range of 2 standard deviations.</a:t>
            </a:r>
          </a:p>
          <a:p>
            <a:r>
              <a:rPr lang="en-GB" baseline="0" dirty="0" smtClean="0"/>
              <a:t>So the answer to what is a Gaussian Process is, it’s a probability distribution over functions, rather than over value.</a:t>
            </a:r>
          </a:p>
        </p:txBody>
      </p:sp>
      <p:sp>
        <p:nvSpPr>
          <p:cNvPr id="4" name="Slide Number Placeholder 3"/>
          <p:cNvSpPr>
            <a:spLocks noGrp="1"/>
          </p:cNvSpPr>
          <p:nvPr>
            <p:ph type="sldNum" sz="quarter" idx="10"/>
          </p:nvPr>
        </p:nvSpPr>
        <p:spPr/>
        <p:txBody>
          <a:bodyPr/>
          <a:lstStyle/>
          <a:p>
            <a:fld id="{0A1BEDFA-9A4D-4CFE-8732-B47272BAAB55}" type="slidenum">
              <a:rPr lang="en-US" smtClean="0"/>
              <a:t>4</a:t>
            </a:fld>
            <a:endParaRPr lang="en-US"/>
          </a:p>
        </p:txBody>
      </p:sp>
    </p:spTree>
    <p:extLst>
      <p:ext uri="{BB962C8B-B14F-4D97-AF65-F5344CB8AC3E}">
        <p14:creationId xmlns:p14="http://schemas.microsoft.com/office/powerpoint/2010/main" val="42028548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So now we have a sort of general idea of what a Gaussian</a:t>
            </a:r>
            <a:r>
              <a:rPr lang="en-GB" baseline="0" dirty="0" smtClean="0"/>
              <a:t> Process is, I’ll just mention the nice and not so nice things about them, before I get into applying them to everything in the world.</a:t>
            </a:r>
          </a:p>
          <a:p>
            <a:r>
              <a:rPr lang="en-GB" baseline="0" dirty="0" smtClean="0"/>
              <a:t>So the first pro is what I’ve just mentioned, because we have a distribution of functions, with variances we know exactly how much uncertainty there is in the model at any point.</a:t>
            </a:r>
          </a:p>
          <a:p>
            <a:r>
              <a:rPr lang="en-GB" baseline="0" dirty="0" smtClean="0"/>
              <a:t>Another positive is that estimation by GPs isn’t limited by the model chosen. GP’s are sometimes called non-parametric or infinitely parametric models. In practice what this means is, as you add more and more training data the number of model parameters grows implicitly. In the previous example we were looking at a linear model. For the standard least squares model, no matter how much training data you include, you are only refining your estimate of the 2 parameters for the linear model. In the GP case, if you add more data, and it becomes clear that a linear model doesn’t fit the data, it can automatically adapt  to that.</a:t>
            </a:r>
          </a:p>
          <a:p>
            <a:r>
              <a:rPr lang="en-GB" baseline="0" dirty="0" smtClean="0"/>
              <a:t>The last pro is that if you have some prior knowledge about the data, you can generally exploit it in the model. However, you’ll notice I’ve also listed that as a con because if you don’t know anything about your data, you will have to play around with it a bit to decide which assumptions give “good” models. I’ll talk more about the assumptions in 1.5.</a:t>
            </a:r>
          </a:p>
          <a:p>
            <a:r>
              <a:rPr lang="en-GB" baseline="0" dirty="0" smtClean="0"/>
              <a:t>Another big drawback is that complexity is cubic in the number of data points, which is very bad. Later in the talk I will mention some schemes that can address this, including sparse approximations and the special case of temporal data where the complexity can be linear.</a:t>
            </a:r>
          </a:p>
          <a:p>
            <a:r>
              <a:rPr lang="en-GB" baseline="0" dirty="0" smtClean="0"/>
              <a:t>The last negative point I mention here is something I’m not sure about, and maybe Violet can tell me if this is true or not. I think that when we include observation noise in the system, we assume the noise is Gaussian distributed, which implies that it might be sensitive to outliers?</a:t>
            </a:r>
          </a:p>
          <a:p>
            <a:endParaRPr lang="en-US" dirty="0"/>
          </a:p>
        </p:txBody>
      </p:sp>
      <p:sp>
        <p:nvSpPr>
          <p:cNvPr id="4" name="Slide Number Placeholder 3"/>
          <p:cNvSpPr>
            <a:spLocks noGrp="1"/>
          </p:cNvSpPr>
          <p:nvPr>
            <p:ph type="sldNum" sz="quarter" idx="10"/>
          </p:nvPr>
        </p:nvSpPr>
        <p:spPr/>
        <p:txBody>
          <a:bodyPr/>
          <a:lstStyle/>
          <a:p>
            <a:fld id="{0A1BEDFA-9A4D-4CFE-8732-B47272BAAB55}" type="slidenum">
              <a:rPr lang="en-US" smtClean="0"/>
              <a:t>5</a:t>
            </a:fld>
            <a:endParaRPr lang="en-US"/>
          </a:p>
        </p:txBody>
      </p:sp>
    </p:spTree>
    <p:extLst>
      <p:ext uri="{BB962C8B-B14F-4D97-AF65-F5344CB8AC3E}">
        <p14:creationId xmlns:p14="http://schemas.microsoft.com/office/powerpoint/2010/main" val="20507113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So how do GPs achieve these things?</a:t>
            </a:r>
          </a:p>
          <a:p>
            <a:r>
              <a:rPr lang="en-GB" dirty="0" smtClean="0"/>
              <a:t>We’re all probably used to covariance matrices, which tell us how correlated each variable in our data is. On the left you can see such a matrix, where red colours are highly correlated, and blue is uncorrelated. So in this case we see that</a:t>
            </a:r>
            <a:r>
              <a:rPr lang="en-GB" baseline="0" dirty="0" smtClean="0"/>
              <a:t> features are more correlated with neighbouring features, and less with those further away. In this case if we add a new feature we have to increase the size of the matrix and calculate it’s correlation with all the other features.</a:t>
            </a:r>
          </a:p>
          <a:p>
            <a:r>
              <a:rPr lang="en-GB" dirty="0" smtClean="0"/>
              <a:t>An alternative</a:t>
            </a:r>
            <a:r>
              <a:rPr lang="en-GB" baseline="0" dirty="0" smtClean="0"/>
              <a:t> is, we can say the covariance has a particular form, and we can define it as a function K. I’ll look at some of the types of covariance function in a minute.</a:t>
            </a:r>
          </a:p>
          <a:p>
            <a:r>
              <a:rPr lang="en-GB" baseline="0" dirty="0" smtClean="0"/>
              <a:t>In this case for any pair of x and x’, we can look up the covariance within this continuous function, so we already have covariance values for all these intermediate positions.</a:t>
            </a:r>
          </a:p>
          <a:p>
            <a:r>
              <a:rPr lang="en-GB" baseline="0" dirty="0" smtClean="0"/>
              <a:t>One of the interesting properties of </a:t>
            </a:r>
            <a:r>
              <a:rPr lang="en-GB" baseline="0" dirty="0" err="1" smtClean="0"/>
              <a:t>gaussians</a:t>
            </a:r>
            <a:r>
              <a:rPr lang="en-GB" baseline="0" dirty="0" smtClean="0"/>
              <a:t> is that if you marginalise over some of their dimensions and integrate them out the result is still a Gaussian. And the effect this has on the covariance matrix is to simply drop those dimensions and leave the remaining dimensions unchanged. You can see this here.</a:t>
            </a:r>
          </a:p>
          <a:p>
            <a:r>
              <a:rPr lang="en-GB" baseline="0" dirty="0" smtClean="0"/>
              <a:t>In the continuous we can imagine that we have an infinitely large covariance matrix, with infinitely fine intervals. Then maybe we want to analyse at a few of those states as shown here and we can say “well I will marginalise out all those other infinite number of states”. So what that means is we sample the covariance function at a number of x values, and get our marginalised covariance matrix. However at any point we can analyse at new positions, and the covariance is already computed, we just sample the covariance function again and increase the size of the matrix.</a:t>
            </a:r>
            <a:endParaRPr lang="en-US" dirty="0" smtClean="0"/>
          </a:p>
          <a:p>
            <a:endParaRPr lang="en-US" dirty="0"/>
          </a:p>
        </p:txBody>
      </p:sp>
      <p:sp>
        <p:nvSpPr>
          <p:cNvPr id="4" name="Slide Number Placeholder 3"/>
          <p:cNvSpPr>
            <a:spLocks noGrp="1"/>
          </p:cNvSpPr>
          <p:nvPr>
            <p:ph type="sldNum" sz="quarter" idx="10"/>
          </p:nvPr>
        </p:nvSpPr>
        <p:spPr/>
        <p:txBody>
          <a:bodyPr/>
          <a:lstStyle/>
          <a:p>
            <a:fld id="{0A1BEDFA-9A4D-4CFE-8732-B47272BAAB55}" type="slidenum">
              <a:rPr lang="en-US" smtClean="0"/>
              <a:t>6</a:t>
            </a:fld>
            <a:endParaRPr lang="en-US"/>
          </a:p>
        </p:txBody>
      </p:sp>
    </p:spTree>
    <p:extLst>
      <p:ext uri="{BB962C8B-B14F-4D97-AF65-F5344CB8AC3E}">
        <p14:creationId xmlns:p14="http://schemas.microsoft.com/office/powerpoint/2010/main" val="37383832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There’s one thing that I found a bit confusing in the start, and since</a:t>
            </a:r>
            <a:r>
              <a:rPr lang="en-GB" baseline="0" dirty="0" smtClean="0"/>
              <a:t> I’m the one explaining now I guess you will be even more confused.</a:t>
            </a:r>
          </a:p>
          <a:p>
            <a:r>
              <a:rPr lang="en-GB" baseline="0" dirty="0" smtClean="0"/>
              <a:t>The thing that confused me was about the axes on these graphs. So I showed a graph like this earlier, which is the distribution of all functions, and is the standard graph of a GP. </a:t>
            </a:r>
            <a:r>
              <a:rPr lang="en-GB" baseline="0" smtClean="0"/>
              <a:t>The </a:t>
            </a:r>
            <a:r>
              <a:rPr lang="en-GB" baseline="0" dirty="0" smtClean="0"/>
              <a:t>index along the bottom axis doesn’t relate to a single element of the state X, instead it relates to the indexes of all the elements in state X. Remember that with our covariance function K, we are actually building covariance matrices with points from many </a:t>
            </a:r>
            <a:r>
              <a:rPr lang="en-GB" baseline="0" dirty="0" err="1" smtClean="0"/>
              <a:t>noninteger</a:t>
            </a:r>
            <a:r>
              <a:rPr lang="en-GB" baseline="0" dirty="0" smtClean="0"/>
              <a:t> locations.</a:t>
            </a:r>
          </a:p>
          <a:p>
            <a:r>
              <a:rPr lang="en-GB" baseline="0" dirty="0" smtClean="0"/>
              <a:t>The reason these lines don’t look like Gaussian is that we are not the line isn’t created using lots of samples from the same Gaussian. Instead the line is formed by looking at each dimension of a single multidimensional Gaussian one after the other</a:t>
            </a:r>
            <a:endParaRPr lang="en-US" dirty="0"/>
          </a:p>
        </p:txBody>
      </p:sp>
      <p:sp>
        <p:nvSpPr>
          <p:cNvPr id="4" name="Slide Number Placeholder 3"/>
          <p:cNvSpPr>
            <a:spLocks noGrp="1"/>
          </p:cNvSpPr>
          <p:nvPr>
            <p:ph type="sldNum" sz="quarter" idx="10"/>
          </p:nvPr>
        </p:nvSpPr>
        <p:spPr/>
        <p:txBody>
          <a:bodyPr/>
          <a:lstStyle/>
          <a:p>
            <a:fld id="{0A1BEDFA-9A4D-4CFE-8732-B47272BAAB55}" type="slidenum">
              <a:rPr lang="en-US" smtClean="0"/>
              <a:t>7</a:t>
            </a:fld>
            <a:endParaRPr lang="en-US"/>
          </a:p>
        </p:txBody>
      </p:sp>
    </p:spTree>
    <p:extLst>
      <p:ext uri="{BB962C8B-B14F-4D97-AF65-F5344CB8AC3E}">
        <p14:creationId xmlns:p14="http://schemas.microsoft.com/office/powerpoint/2010/main" val="32626193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Here you can see an example of this, imagine we have a 2 dimensional Gaussian where the dimensions are really correlated. It would look something like this, and each sample we draw from it would sketch out a function like this, where the value at x2 is close to the value at x1.</a:t>
            </a:r>
          </a:p>
          <a:p>
            <a:r>
              <a:rPr lang="en-GB" baseline="0" dirty="0" smtClean="0"/>
              <a:t>In the middle picture we have are comparing 2 dimensions of the Gaussian which are not very correlated here x1 and x5. You can see that because of the diagonal nature of the correlation matrix, each dimension has a value close to the one next to it, but collectively it drifts considerably between the first and fifth dimensions.</a:t>
            </a:r>
          </a:p>
          <a:p>
            <a:r>
              <a:rPr lang="en-GB" baseline="0" dirty="0" smtClean="0"/>
              <a:t>Finally on the right we are comparing two dimensions which are almost completely uncorrelated up in the corner of the covariance matrix. Again the value in each dimension is close to it’s neighbours, but overall it is capable of significant change.</a:t>
            </a:r>
          </a:p>
          <a:p>
            <a:r>
              <a:rPr lang="en-GB" baseline="0" dirty="0" smtClean="0"/>
              <a:t>So one thing to notice is that we are assuming that each dimension alone is a Gaussian, such that collectively they form a joint Gaussian. However this doesn’t stop us having any crazy relationship we want between the dimensions, which lets us model general functions.</a:t>
            </a:r>
            <a:endParaRPr lang="en-US" dirty="0"/>
          </a:p>
        </p:txBody>
      </p:sp>
      <p:sp>
        <p:nvSpPr>
          <p:cNvPr id="4" name="Slide Number Placeholder 3"/>
          <p:cNvSpPr>
            <a:spLocks noGrp="1"/>
          </p:cNvSpPr>
          <p:nvPr>
            <p:ph type="sldNum" sz="quarter" idx="10"/>
          </p:nvPr>
        </p:nvSpPr>
        <p:spPr/>
        <p:txBody>
          <a:bodyPr/>
          <a:lstStyle/>
          <a:p>
            <a:fld id="{0A1BEDFA-9A4D-4CFE-8732-B47272BAAB55}" type="slidenum">
              <a:rPr lang="en-US" smtClean="0"/>
              <a:t>8</a:t>
            </a:fld>
            <a:endParaRPr lang="en-US"/>
          </a:p>
        </p:txBody>
      </p:sp>
    </p:spTree>
    <p:extLst>
      <p:ext uri="{BB962C8B-B14F-4D97-AF65-F5344CB8AC3E}">
        <p14:creationId xmlns:p14="http://schemas.microsoft.com/office/powerpoint/2010/main" val="18328748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guys at Sheffield have made</a:t>
            </a:r>
            <a:r>
              <a:rPr lang="en-GB" baseline="0" dirty="0" smtClean="0"/>
              <a:t> available a nice python package for using Gaussian processes called </a:t>
            </a:r>
            <a:r>
              <a:rPr lang="en-GB" baseline="0" dirty="0" err="1" smtClean="0"/>
              <a:t>GPy</a:t>
            </a:r>
            <a:r>
              <a:rPr lang="en-GB" baseline="0" dirty="0" smtClean="0"/>
              <a:t>.</a:t>
            </a:r>
          </a:p>
          <a:p>
            <a:r>
              <a:rPr lang="en-GB" baseline="0" dirty="0" smtClean="0"/>
              <a:t>Throughout the rest of the talk when I introduce an application of GPs I’ll show a code snippet of how to do that in </a:t>
            </a:r>
            <a:r>
              <a:rPr lang="en-GB" baseline="0" dirty="0" err="1" smtClean="0"/>
              <a:t>Gpy</a:t>
            </a:r>
            <a:r>
              <a:rPr lang="en-GB" baseline="0" dirty="0" smtClean="0"/>
              <a:t>.</a:t>
            </a:r>
          </a:p>
          <a:p>
            <a:r>
              <a:rPr lang="en-GB" baseline="0" dirty="0" smtClean="0"/>
              <a:t>On the slide I’ve put the code you need to install the package, and to set it up to run in python. I’ll make the slides available so you can refer to this later if you need to.</a:t>
            </a:r>
          </a:p>
          <a:p>
            <a:endParaRPr lang="en-US" dirty="0"/>
          </a:p>
        </p:txBody>
      </p:sp>
      <p:sp>
        <p:nvSpPr>
          <p:cNvPr id="4" name="Slide Number Placeholder 3"/>
          <p:cNvSpPr>
            <a:spLocks noGrp="1"/>
          </p:cNvSpPr>
          <p:nvPr>
            <p:ph type="sldNum" sz="quarter" idx="10"/>
          </p:nvPr>
        </p:nvSpPr>
        <p:spPr/>
        <p:txBody>
          <a:bodyPr/>
          <a:lstStyle/>
          <a:p>
            <a:fld id="{0A1BEDFA-9A4D-4CFE-8732-B47272BAAB55}" type="slidenum">
              <a:rPr lang="en-US" smtClean="0"/>
              <a:t>9</a:t>
            </a:fld>
            <a:endParaRPr lang="en-US"/>
          </a:p>
        </p:txBody>
      </p:sp>
    </p:spTree>
    <p:extLst>
      <p:ext uri="{BB962C8B-B14F-4D97-AF65-F5344CB8AC3E}">
        <p14:creationId xmlns:p14="http://schemas.microsoft.com/office/powerpoint/2010/main" val="3297692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4C82F0-FB44-4AEB-9434-4A8D18573679}" type="datetime1">
              <a:rPr lang="en-GB" smtClean="0"/>
              <a:t>05/07/2013</a:t>
            </a:fld>
            <a:endParaRPr lang="en-GB"/>
          </a:p>
        </p:txBody>
      </p:sp>
      <p:sp>
        <p:nvSpPr>
          <p:cNvPr id="5" name="Footer Placeholder 4"/>
          <p:cNvSpPr>
            <a:spLocks noGrp="1"/>
          </p:cNvSpPr>
          <p:nvPr>
            <p:ph type="ftr" sz="quarter" idx="11"/>
          </p:nvPr>
        </p:nvSpPr>
        <p:spPr>
          <a:xfrm>
            <a:off x="6156176" y="6381328"/>
            <a:ext cx="2895600" cy="365125"/>
          </a:xfrm>
          <a:prstGeom prst="rect">
            <a:avLst/>
          </a:prstGeom>
        </p:spPr>
        <p:txBody>
          <a:bodyPr/>
          <a:lstStyle/>
          <a:p>
            <a:endParaRPr lang="en-GB"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CBA957BF-3AC1-404E-BA53-1026C0218DBB}" type="datetime1">
              <a:rPr lang="en-GB" smtClean="0"/>
              <a:t>05/07/2013</a:t>
            </a:fld>
            <a:endParaRPr lang="en-GB"/>
          </a:p>
        </p:txBody>
      </p:sp>
      <p:sp>
        <p:nvSpPr>
          <p:cNvPr id="6" name="Footer Placeholder 4"/>
          <p:cNvSpPr>
            <a:spLocks noGrp="1"/>
          </p:cNvSpPr>
          <p:nvPr>
            <p:ph type="ftr" sz="quarter" idx="11"/>
          </p:nvPr>
        </p:nvSpPr>
        <p:spPr>
          <a:xfrm>
            <a:off x="6156176" y="6381328"/>
            <a:ext cx="2895600" cy="365125"/>
          </a:xfrm>
        </p:spPr>
        <p:txBody>
          <a:bodyPr/>
          <a:lstStyle/>
          <a:p>
            <a:endParaRPr lang="en-GB" dirty="0"/>
          </a:p>
        </p:txBody>
      </p:sp>
      <p:sp>
        <p:nvSpPr>
          <p:cNvPr id="7" name="Slide Number Placeholder 5"/>
          <p:cNvSpPr>
            <a:spLocks noGrp="1"/>
          </p:cNvSpPr>
          <p:nvPr>
            <p:ph type="sldNum" sz="quarter" idx="12"/>
          </p:nvPr>
        </p:nvSpPr>
        <p:spPr>
          <a:xfrm>
            <a:off x="3419872" y="6381328"/>
            <a:ext cx="2133600" cy="365125"/>
          </a:xfrm>
        </p:spPr>
        <p:txBody>
          <a:bodyPr/>
          <a:lstStyle>
            <a:lvl1pPr algn="ctr">
              <a:defRPr/>
            </a:lvl1pPr>
          </a:lstStyle>
          <a:p>
            <a:fld id="{77C4773A-C3D5-4549-A6D2-7F1166EF7514}" type="slidenum">
              <a:rPr lang="en-GB" smtClean="0"/>
              <a:pPr/>
              <a:t>‹#›</a:t>
            </a:fld>
            <a:r>
              <a:rPr lang="en-GB" dirty="0" smtClean="0"/>
              <a:t> of XX</a:t>
            </a:r>
            <a:endParaRPr lang="en-GB" dirty="0"/>
          </a:p>
        </p:txBody>
      </p:sp>
      <p:sp>
        <p:nvSpPr>
          <p:cNvPr id="8" name="Title 1"/>
          <p:cNvSpPr txBox="1">
            <a:spLocks/>
          </p:cNvSpPr>
          <p:nvPr userDrawn="1"/>
        </p:nvSpPr>
        <p:spPr>
          <a:xfrm>
            <a:off x="0" y="0"/>
            <a:ext cx="2214546"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1 - Introduction</a:t>
            </a:r>
          </a:p>
        </p:txBody>
      </p:sp>
      <p:sp>
        <p:nvSpPr>
          <p:cNvPr id="9" name="Title 1"/>
          <p:cNvSpPr txBox="1">
            <a:spLocks/>
          </p:cNvSpPr>
          <p:nvPr userDrawn="1"/>
        </p:nvSpPr>
        <p:spPr>
          <a:xfrm>
            <a:off x="2214546" y="0"/>
            <a:ext cx="2214578"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2 - Scene Flow</a:t>
            </a:r>
          </a:p>
        </p:txBody>
      </p:sp>
      <p:sp>
        <p:nvSpPr>
          <p:cNvPr id="10" name="Title 1"/>
          <p:cNvSpPr txBox="1">
            <a:spLocks/>
          </p:cNvSpPr>
          <p:nvPr userDrawn="1"/>
        </p:nvSpPr>
        <p:spPr>
          <a:xfrm>
            <a:off x="6786578" y="0"/>
            <a:ext cx="2357422"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4 - Results</a:t>
            </a:r>
          </a:p>
        </p:txBody>
      </p:sp>
      <p:sp>
        <p:nvSpPr>
          <p:cNvPr id="11" name="Title 1"/>
          <p:cNvSpPr txBox="1">
            <a:spLocks/>
          </p:cNvSpPr>
          <p:nvPr userDrawn="1"/>
        </p:nvSpPr>
        <p:spPr>
          <a:xfrm>
            <a:off x="4429124" y="0"/>
            <a:ext cx="2357454"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rmAutofit fontScale="92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3 - 3D Trajectories</a:t>
            </a:r>
          </a:p>
        </p:txBody>
      </p:sp>
      <p:sp>
        <p:nvSpPr>
          <p:cNvPr id="12" name="Title 1"/>
          <p:cNvSpPr txBox="1">
            <a:spLocks/>
          </p:cNvSpPr>
          <p:nvPr userDrawn="1"/>
        </p:nvSpPr>
        <p:spPr>
          <a:xfrm>
            <a:off x="2843808" y="548680"/>
            <a:ext cx="3096344" cy="36004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1900" dirty="0" smtClean="0">
                <a:latin typeface="Baskerville Old Face" pitchFamily="18" charset="0"/>
                <a:ea typeface="+mj-ea"/>
                <a:cs typeface="+mj-cs"/>
              </a:rPr>
              <a:t>1.2 - Motivation</a:t>
            </a:r>
            <a:endParaRPr kumimoji="0" lang="en-GB" sz="1900" b="0" i="0" u="none" strike="noStrike" kern="1200" cap="none" spc="0" normalizeH="0" baseline="0" noProof="0" dirty="0" smtClean="0">
              <a:ln>
                <a:noFill/>
              </a:ln>
              <a:effectLst/>
              <a:uLnTx/>
              <a:uFillTx/>
              <a:latin typeface="Baskerville Old Face" pitchFamily="18" charset="0"/>
              <a:ea typeface="+mj-ea"/>
              <a:cs typeface="+mj-cs"/>
            </a:endParaRPr>
          </a:p>
        </p:txBody>
      </p:sp>
      <p:sp>
        <p:nvSpPr>
          <p:cNvPr id="13" name="Title 1"/>
          <p:cNvSpPr txBox="1">
            <a:spLocks/>
          </p:cNvSpPr>
          <p:nvPr userDrawn="1"/>
        </p:nvSpPr>
        <p:spPr>
          <a:xfrm>
            <a:off x="0" y="548680"/>
            <a:ext cx="2843808" cy="36004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1900" b="0" dirty="0" smtClean="0">
                <a:latin typeface="Baskerville Old Face" pitchFamily="18" charset="0"/>
                <a:ea typeface="+mj-ea"/>
                <a:cs typeface="+mj-cs"/>
              </a:rPr>
              <a:t>1.1 - </a:t>
            </a:r>
            <a:r>
              <a:rPr kumimoji="0" lang="en-GB" sz="1900" b="0" i="0" u="none" strike="noStrike" kern="1200" cap="none" spc="0" normalizeH="0" baseline="0" noProof="0" dirty="0" smtClean="0">
                <a:ln>
                  <a:noFill/>
                </a:ln>
                <a:effectLst/>
                <a:uLnTx/>
                <a:uFillTx/>
                <a:latin typeface="Baskerville Old Face" pitchFamily="18" charset="0"/>
                <a:ea typeface="+mj-ea"/>
                <a:cs typeface="+mj-cs"/>
              </a:rPr>
              <a:t>Talk Structure</a:t>
            </a:r>
          </a:p>
        </p:txBody>
      </p:sp>
      <p:sp>
        <p:nvSpPr>
          <p:cNvPr id="14" name="Title 1"/>
          <p:cNvSpPr txBox="1">
            <a:spLocks/>
          </p:cNvSpPr>
          <p:nvPr userDrawn="1"/>
        </p:nvSpPr>
        <p:spPr>
          <a:xfrm>
            <a:off x="5940152" y="548680"/>
            <a:ext cx="3203848" cy="36004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lvl="0" algn="ctr">
              <a:spcBef>
                <a:spcPct val="0"/>
              </a:spcBef>
              <a:defRPr/>
            </a:pPr>
            <a:r>
              <a:rPr kumimoji="0" lang="en-GB" sz="1900" b="0" i="0" u="none" strike="noStrike" kern="1200" cap="none" spc="0" normalizeH="0" baseline="0" noProof="0" dirty="0" smtClean="0">
                <a:ln>
                  <a:noFill/>
                </a:ln>
                <a:effectLst/>
                <a:uLnTx/>
                <a:uFillTx/>
                <a:latin typeface="Baskerville Old Face" pitchFamily="18" charset="0"/>
                <a:ea typeface="+mj-ea"/>
                <a:cs typeface="+mj-cs"/>
              </a:rPr>
              <a:t>1.3 - </a:t>
            </a:r>
            <a:r>
              <a:rPr lang="en-GB" sz="1900" dirty="0" smtClean="0">
                <a:latin typeface="Baskerville Old Face" pitchFamily="18" charset="0"/>
              </a:rPr>
              <a:t>Tracking</a:t>
            </a:r>
            <a:endParaRPr kumimoji="0" lang="en-GB" sz="1900" i="0" u="none" strike="noStrike" kern="1200" cap="none" spc="0" normalizeH="0" baseline="0" noProof="0" dirty="0" smtClean="0">
              <a:ln>
                <a:noFill/>
              </a:ln>
              <a:effectLst/>
              <a:uLnTx/>
              <a:uFillTx/>
              <a:latin typeface="Baskerville Old Face" pitchFamily="18" charset="0"/>
              <a:ea typeface="+mj-ea"/>
              <a:cs typeface="+mj-cs"/>
            </a:endParaRPr>
          </a:p>
        </p:txBody>
      </p:sp>
      <p:sp>
        <p:nvSpPr>
          <p:cNvPr id="15" name="Content Placeholder 2"/>
          <p:cNvSpPr txBox="1">
            <a:spLocks/>
          </p:cNvSpPr>
          <p:nvPr userDrawn="1"/>
        </p:nvSpPr>
        <p:spPr>
          <a:xfrm>
            <a:off x="971600" y="1012417"/>
            <a:ext cx="7344816" cy="7603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2000" u="sng" dirty="0" smtClean="0">
                <a:latin typeface="Arial" pitchFamily="34" charset="0"/>
                <a:cs typeface="Arial" pitchFamily="34" charset="0"/>
              </a:rPr>
              <a:t>&lt;Slide title&gt;</a:t>
            </a:r>
            <a:endParaRPr lang="en-GB" sz="2000" u="sng" dirty="0">
              <a:latin typeface="Arial" pitchFamily="34" charset="0"/>
              <a:cs typeface="Arial"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B0DC730-CC8D-4F46-B192-194922071CA2}" type="datetime1">
              <a:rPr lang="en-GB" smtClean="0"/>
              <a:t>05/07/2013</a:t>
            </a:fld>
            <a:endParaRPr lang="en-GB"/>
          </a:p>
        </p:txBody>
      </p:sp>
      <p:sp>
        <p:nvSpPr>
          <p:cNvPr id="5" name="Footer Placeholder 4"/>
          <p:cNvSpPr>
            <a:spLocks noGrp="1"/>
          </p:cNvSpPr>
          <p:nvPr>
            <p:ph type="ftr" sz="quarter" idx="11"/>
          </p:nvPr>
        </p:nvSpPr>
        <p:spPr>
          <a:xfrm>
            <a:off x="6156176" y="6381328"/>
            <a:ext cx="2895600" cy="365125"/>
          </a:xfrm>
        </p:spPr>
        <p:txBody>
          <a:bodyPr/>
          <a:lstStyle/>
          <a:p>
            <a:endParaRPr lang="en-GB" dirty="0"/>
          </a:p>
        </p:txBody>
      </p:sp>
      <p:sp>
        <p:nvSpPr>
          <p:cNvPr id="6" name="Slide Number Placeholder 5"/>
          <p:cNvSpPr>
            <a:spLocks noGrp="1"/>
          </p:cNvSpPr>
          <p:nvPr>
            <p:ph type="sldNum" sz="quarter" idx="12"/>
          </p:nvPr>
        </p:nvSpPr>
        <p:spPr>
          <a:xfrm>
            <a:off x="3419872" y="6381328"/>
            <a:ext cx="2133600" cy="365125"/>
          </a:xfrm>
        </p:spPr>
        <p:txBody>
          <a:bodyPr/>
          <a:lstStyle>
            <a:lvl1pPr algn="ctr">
              <a:defRPr/>
            </a:lvl1pPr>
          </a:lstStyle>
          <a:p>
            <a:fld id="{77C4773A-C3D5-4549-A6D2-7F1166EF7514}" type="slidenum">
              <a:rPr lang="en-GB" smtClean="0"/>
              <a:pPr/>
              <a:t>‹#›</a:t>
            </a:fld>
            <a:r>
              <a:rPr lang="en-GB" dirty="0" smtClean="0"/>
              <a:t> of XX</a:t>
            </a:r>
            <a:endParaRPr lang="en-GB" dirty="0"/>
          </a:p>
        </p:txBody>
      </p:sp>
      <p:sp>
        <p:nvSpPr>
          <p:cNvPr id="7" name="Title 1"/>
          <p:cNvSpPr txBox="1">
            <a:spLocks/>
          </p:cNvSpPr>
          <p:nvPr userDrawn="1"/>
        </p:nvSpPr>
        <p:spPr>
          <a:xfrm>
            <a:off x="0" y="0"/>
            <a:ext cx="2214546"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1 - Introduction</a:t>
            </a:r>
          </a:p>
        </p:txBody>
      </p:sp>
      <p:sp>
        <p:nvSpPr>
          <p:cNvPr id="8" name="Title 1"/>
          <p:cNvSpPr txBox="1">
            <a:spLocks/>
          </p:cNvSpPr>
          <p:nvPr userDrawn="1"/>
        </p:nvSpPr>
        <p:spPr>
          <a:xfrm>
            <a:off x="2214546" y="0"/>
            <a:ext cx="2214578"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2 - Scene Flow</a:t>
            </a:r>
          </a:p>
        </p:txBody>
      </p:sp>
      <p:sp>
        <p:nvSpPr>
          <p:cNvPr id="9" name="Title 1"/>
          <p:cNvSpPr txBox="1">
            <a:spLocks/>
          </p:cNvSpPr>
          <p:nvPr userDrawn="1"/>
        </p:nvSpPr>
        <p:spPr>
          <a:xfrm>
            <a:off x="6786578" y="0"/>
            <a:ext cx="2357422"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4 - Results</a:t>
            </a:r>
          </a:p>
        </p:txBody>
      </p:sp>
      <p:sp>
        <p:nvSpPr>
          <p:cNvPr id="10" name="Title 1"/>
          <p:cNvSpPr txBox="1">
            <a:spLocks/>
          </p:cNvSpPr>
          <p:nvPr userDrawn="1"/>
        </p:nvSpPr>
        <p:spPr>
          <a:xfrm>
            <a:off x="4429124" y="0"/>
            <a:ext cx="2357454"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rmAutofit fontScale="92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3 - 3D Trajectories</a:t>
            </a:r>
          </a:p>
        </p:txBody>
      </p:sp>
      <p:sp>
        <p:nvSpPr>
          <p:cNvPr id="11" name="Title 1"/>
          <p:cNvSpPr txBox="1">
            <a:spLocks/>
          </p:cNvSpPr>
          <p:nvPr userDrawn="1"/>
        </p:nvSpPr>
        <p:spPr>
          <a:xfrm>
            <a:off x="2843808" y="548680"/>
            <a:ext cx="3096344" cy="36004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1900" dirty="0" smtClean="0">
                <a:latin typeface="Baskerville Old Face" pitchFamily="18" charset="0"/>
                <a:ea typeface="+mj-ea"/>
                <a:cs typeface="+mj-cs"/>
              </a:rPr>
              <a:t>1.2 - Motivation</a:t>
            </a:r>
            <a:endParaRPr kumimoji="0" lang="en-GB" sz="1900" b="0" i="0" u="none" strike="noStrike" kern="1200" cap="none" spc="0" normalizeH="0" baseline="0" noProof="0" dirty="0" smtClean="0">
              <a:ln>
                <a:noFill/>
              </a:ln>
              <a:effectLst/>
              <a:uLnTx/>
              <a:uFillTx/>
              <a:latin typeface="Baskerville Old Face" pitchFamily="18" charset="0"/>
              <a:ea typeface="+mj-ea"/>
              <a:cs typeface="+mj-cs"/>
            </a:endParaRPr>
          </a:p>
        </p:txBody>
      </p:sp>
      <p:sp>
        <p:nvSpPr>
          <p:cNvPr id="12" name="Title 1"/>
          <p:cNvSpPr txBox="1">
            <a:spLocks/>
          </p:cNvSpPr>
          <p:nvPr userDrawn="1"/>
        </p:nvSpPr>
        <p:spPr>
          <a:xfrm>
            <a:off x="0" y="548680"/>
            <a:ext cx="2843808" cy="36004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1900" b="0" dirty="0" smtClean="0">
                <a:latin typeface="Baskerville Old Face" pitchFamily="18" charset="0"/>
                <a:ea typeface="+mj-ea"/>
                <a:cs typeface="+mj-cs"/>
              </a:rPr>
              <a:t>1.1 - </a:t>
            </a:r>
            <a:r>
              <a:rPr kumimoji="0" lang="en-GB" sz="1900" b="0" i="0" u="none" strike="noStrike" kern="1200" cap="none" spc="0" normalizeH="0" baseline="0" noProof="0" dirty="0" smtClean="0">
                <a:ln>
                  <a:noFill/>
                </a:ln>
                <a:effectLst/>
                <a:uLnTx/>
                <a:uFillTx/>
                <a:latin typeface="Baskerville Old Face" pitchFamily="18" charset="0"/>
                <a:ea typeface="+mj-ea"/>
                <a:cs typeface="+mj-cs"/>
              </a:rPr>
              <a:t>Talk Structure</a:t>
            </a:r>
          </a:p>
        </p:txBody>
      </p:sp>
      <p:sp>
        <p:nvSpPr>
          <p:cNvPr id="13" name="Title 1"/>
          <p:cNvSpPr txBox="1">
            <a:spLocks/>
          </p:cNvSpPr>
          <p:nvPr userDrawn="1"/>
        </p:nvSpPr>
        <p:spPr>
          <a:xfrm>
            <a:off x="5940152" y="548680"/>
            <a:ext cx="3203848" cy="36004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lvl="0" algn="ctr">
              <a:spcBef>
                <a:spcPct val="0"/>
              </a:spcBef>
              <a:defRPr/>
            </a:pPr>
            <a:r>
              <a:rPr kumimoji="0" lang="en-GB" sz="1900" b="0" i="0" u="none" strike="noStrike" kern="1200" cap="none" spc="0" normalizeH="0" baseline="0" noProof="0" dirty="0" smtClean="0">
                <a:ln>
                  <a:noFill/>
                </a:ln>
                <a:effectLst/>
                <a:uLnTx/>
                <a:uFillTx/>
                <a:latin typeface="Baskerville Old Face" pitchFamily="18" charset="0"/>
                <a:ea typeface="+mj-ea"/>
                <a:cs typeface="+mj-cs"/>
              </a:rPr>
              <a:t>1.3 - </a:t>
            </a:r>
            <a:r>
              <a:rPr lang="en-GB" sz="1900" dirty="0" smtClean="0">
                <a:latin typeface="Baskerville Old Face" pitchFamily="18" charset="0"/>
              </a:rPr>
              <a:t>Tracking</a:t>
            </a:r>
            <a:endParaRPr kumimoji="0" lang="en-GB" sz="1900" i="0" u="none" strike="noStrike" kern="1200" cap="none" spc="0" normalizeH="0" baseline="0" noProof="0" dirty="0" smtClean="0">
              <a:ln>
                <a:noFill/>
              </a:ln>
              <a:effectLst/>
              <a:uLnTx/>
              <a:uFillTx/>
              <a:latin typeface="Baskerville Old Face" pitchFamily="18" charset="0"/>
              <a:ea typeface="+mj-ea"/>
              <a:cs typeface="+mj-cs"/>
            </a:endParaRPr>
          </a:p>
        </p:txBody>
      </p:sp>
      <p:sp>
        <p:nvSpPr>
          <p:cNvPr id="14" name="Content Placeholder 2"/>
          <p:cNvSpPr txBox="1">
            <a:spLocks/>
          </p:cNvSpPr>
          <p:nvPr userDrawn="1"/>
        </p:nvSpPr>
        <p:spPr>
          <a:xfrm>
            <a:off x="971600" y="1012417"/>
            <a:ext cx="7344816" cy="7603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2000" u="sng" dirty="0" smtClean="0">
                <a:latin typeface="Arial" pitchFamily="34" charset="0"/>
                <a:cs typeface="Arial" pitchFamily="34" charset="0"/>
              </a:rPr>
              <a:t>&lt;Slide title&gt;</a:t>
            </a:r>
            <a:endParaRPr lang="en-GB" sz="2000" u="sng" dirty="0">
              <a:latin typeface="Arial" pitchFamily="34" charset="0"/>
              <a:cs typeface="Arial"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75377EB-07C0-4351-8C8D-C7F6A1A69159}" type="datetime1">
              <a:rPr lang="en-GB" smtClean="0"/>
              <a:t>05/07/2013</a:t>
            </a:fld>
            <a:endParaRPr lang="en-GB"/>
          </a:p>
        </p:txBody>
      </p:sp>
      <p:sp>
        <p:nvSpPr>
          <p:cNvPr id="8" name="Footer Placeholder 4"/>
          <p:cNvSpPr>
            <a:spLocks noGrp="1"/>
          </p:cNvSpPr>
          <p:nvPr>
            <p:ph type="ftr" sz="quarter" idx="11"/>
          </p:nvPr>
        </p:nvSpPr>
        <p:spPr>
          <a:xfrm>
            <a:off x="6156176" y="6381328"/>
            <a:ext cx="2895600" cy="365125"/>
          </a:xfrm>
        </p:spPr>
        <p:txBody>
          <a:bodyPr/>
          <a:lstStyle/>
          <a:p>
            <a:endParaRPr lang="en-GB" dirty="0"/>
          </a:p>
        </p:txBody>
      </p:sp>
      <p:sp>
        <p:nvSpPr>
          <p:cNvPr id="9" name="Slide Number Placeholder 5"/>
          <p:cNvSpPr>
            <a:spLocks noGrp="1"/>
          </p:cNvSpPr>
          <p:nvPr>
            <p:ph type="sldNum" sz="quarter" idx="12"/>
          </p:nvPr>
        </p:nvSpPr>
        <p:spPr>
          <a:xfrm>
            <a:off x="3419872" y="6381328"/>
            <a:ext cx="2133600" cy="365125"/>
          </a:xfrm>
        </p:spPr>
        <p:txBody>
          <a:bodyPr/>
          <a:lstStyle>
            <a:lvl1pPr algn="ctr">
              <a:defRPr/>
            </a:lvl1pPr>
          </a:lstStyle>
          <a:p>
            <a:fld id="{77C4773A-C3D5-4549-A6D2-7F1166EF7514}" type="slidenum">
              <a:rPr lang="en-GB" smtClean="0"/>
              <a:pPr/>
              <a:t>‹#›</a:t>
            </a:fld>
            <a:r>
              <a:rPr lang="en-GB" dirty="0" smtClean="0"/>
              <a:t> of XX</a:t>
            </a:r>
            <a:endParaRPr lang="en-GB"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C27B0C4-AC2C-4F75-9FEB-0A57FFFBDF88}" type="datetime1">
              <a:rPr lang="en-GB" smtClean="0"/>
              <a:t>05/07/2013</a:t>
            </a:fld>
            <a:endParaRPr lang="en-GB"/>
          </a:p>
        </p:txBody>
      </p:sp>
      <p:sp>
        <p:nvSpPr>
          <p:cNvPr id="8" name="Footer Placeholder 4"/>
          <p:cNvSpPr>
            <a:spLocks noGrp="1"/>
          </p:cNvSpPr>
          <p:nvPr>
            <p:ph type="ftr" sz="quarter" idx="11"/>
          </p:nvPr>
        </p:nvSpPr>
        <p:spPr>
          <a:xfrm>
            <a:off x="6156176" y="6381328"/>
            <a:ext cx="2895600" cy="365125"/>
          </a:xfrm>
        </p:spPr>
        <p:txBody>
          <a:bodyPr/>
          <a:lstStyle/>
          <a:p>
            <a:endParaRPr lang="en-GB" dirty="0"/>
          </a:p>
        </p:txBody>
      </p:sp>
      <p:sp>
        <p:nvSpPr>
          <p:cNvPr id="9" name="Slide Number Placeholder 5"/>
          <p:cNvSpPr>
            <a:spLocks noGrp="1"/>
          </p:cNvSpPr>
          <p:nvPr>
            <p:ph type="sldNum" sz="quarter" idx="12"/>
          </p:nvPr>
        </p:nvSpPr>
        <p:spPr>
          <a:xfrm>
            <a:off x="3419872" y="6381328"/>
            <a:ext cx="2133600" cy="365125"/>
          </a:xfrm>
        </p:spPr>
        <p:txBody>
          <a:bodyPr/>
          <a:lstStyle>
            <a:lvl1pPr algn="ctr">
              <a:defRPr/>
            </a:lvl1pPr>
          </a:lstStyle>
          <a:p>
            <a:fld id="{77C4773A-C3D5-4549-A6D2-7F1166EF7514}" type="slidenum">
              <a:rPr lang="en-GB" smtClean="0"/>
              <a:pPr/>
              <a:t>‹#›</a:t>
            </a:fld>
            <a:r>
              <a:rPr lang="en-GB" dirty="0" smtClean="0"/>
              <a:t> of XX</a:t>
            </a:r>
            <a:endParaRPr lang="en-GB"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047B3CB-F590-4B66-884F-3007CFCC0B4E}" type="datetime1">
              <a:rPr lang="en-GB" smtClean="0"/>
              <a:t>05/07/2013</a:t>
            </a:fld>
            <a:endParaRPr lang="en-GB"/>
          </a:p>
        </p:txBody>
      </p:sp>
      <p:sp>
        <p:nvSpPr>
          <p:cNvPr id="7" name="Footer Placeholder 4"/>
          <p:cNvSpPr>
            <a:spLocks noGrp="1"/>
          </p:cNvSpPr>
          <p:nvPr>
            <p:ph type="ftr" sz="quarter" idx="11"/>
          </p:nvPr>
        </p:nvSpPr>
        <p:spPr>
          <a:xfrm>
            <a:off x="6156176" y="6381328"/>
            <a:ext cx="2895600" cy="365125"/>
          </a:xfrm>
        </p:spPr>
        <p:txBody>
          <a:bodyPr/>
          <a:lstStyle/>
          <a:p>
            <a:endParaRPr lang="en-GB" dirty="0"/>
          </a:p>
        </p:txBody>
      </p:sp>
      <p:sp>
        <p:nvSpPr>
          <p:cNvPr id="8" name="Slide Number Placeholder 5"/>
          <p:cNvSpPr>
            <a:spLocks noGrp="1"/>
          </p:cNvSpPr>
          <p:nvPr>
            <p:ph type="sldNum" sz="quarter" idx="12"/>
          </p:nvPr>
        </p:nvSpPr>
        <p:spPr>
          <a:xfrm>
            <a:off x="3419872" y="6381328"/>
            <a:ext cx="2133600" cy="365125"/>
          </a:xfrm>
        </p:spPr>
        <p:txBody>
          <a:bodyPr/>
          <a:lstStyle>
            <a:lvl1pPr algn="ctr">
              <a:defRPr/>
            </a:lvl1pPr>
          </a:lstStyle>
          <a:p>
            <a:fld id="{77C4773A-C3D5-4549-A6D2-7F1166EF7514}" type="slidenum">
              <a:rPr lang="en-GB" smtClean="0"/>
              <a:pPr/>
              <a:t>‹#›</a:t>
            </a:fld>
            <a:r>
              <a:rPr lang="en-GB" dirty="0" smtClean="0"/>
              <a:t> of XX</a:t>
            </a:r>
            <a:endParaRPr lang="en-GB"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B19CFC9-194C-4B65-B3CA-918B0FE53BCF}" type="datetime1">
              <a:rPr lang="en-GB" smtClean="0"/>
              <a:t>05/07/2013</a:t>
            </a:fld>
            <a:endParaRPr lang="en-GB"/>
          </a:p>
        </p:txBody>
      </p:sp>
      <p:sp>
        <p:nvSpPr>
          <p:cNvPr id="7" name="Footer Placeholder 4"/>
          <p:cNvSpPr>
            <a:spLocks noGrp="1"/>
          </p:cNvSpPr>
          <p:nvPr>
            <p:ph type="ftr" sz="quarter" idx="11"/>
          </p:nvPr>
        </p:nvSpPr>
        <p:spPr>
          <a:xfrm>
            <a:off x="6156176" y="6381328"/>
            <a:ext cx="2895600" cy="365125"/>
          </a:xfrm>
        </p:spPr>
        <p:txBody>
          <a:bodyPr/>
          <a:lstStyle/>
          <a:p>
            <a:endParaRPr lang="en-GB" dirty="0"/>
          </a:p>
        </p:txBody>
      </p:sp>
      <p:sp>
        <p:nvSpPr>
          <p:cNvPr id="8" name="Slide Number Placeholder 5"/>
          <p:cNvSpPr>
            <a:spLocks noGrp="1"/>
          </p:cNvSpPr>
          <p:nvPr>
            <p:ph type="sldNum" sz="quarter" idx="12"/>
          </p:nvPr>
        </p:nvSpPr>
        <p:spPr>
          <a:xfrm>
            <a:off x="3419872" y="6381328"/>
            <a:ext cx="2133600" cy="365125"/>
          </a:xfrm>
        </p:spPr>
        <p:txBody>
          <a:bodyPr/>
          <a:lstStyle>
            <a:lvl1pPr algn="ctr">
              <a:defRPr/>
            </a:lvl1pPr>
          </a:lstStyle>
          <a:p>
            <a:fld id="{77C4773A-C3D5-4549-A6D2-7F1166EF7514}" type="slidenum">
              <a:rPr lang="en-GB" smtClean="0"/>
              <a:pPr/>
              <a:t>‹#›</a:t>
            </a:fld>
            <a:r>
              <a:rPr lang="en-GB" dirty="0" smtClean="0"/>
              <a:t> of XX</a:t>
            </a:r>
            <a:endParaRPr lang="en-GB"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69C1B9A-498B-4D32-81E9-859E70ADC68B}" type="datetime1">
              <a:rPr lang="en-GB" smtClean="0"/>
              <a:t>05/07/2013</a:t>
            </a:fld>
            <a:endParaRPr lang="en-GB"/>
          </a:p>
        </p:txBody>
      </p:sp>
      <p:sp>
        <p:nvSpPr>
          <p:cNvPr id="7" name="Footer Placeholder 4"/>
          <p:cNvSpPr>
            <a:spLocks noGrp="1"/>
          </p:cNvSpPr>
          <p:nvPr>
            <p:ph type="ftr" sz="quarter" idx="11"/>
          </p:nvPr>
        </p:nvSpPr>
        <p:spPr>
          <a:xfrm>
            <a:off x="6156176" y="6381328"/>
            <a:ext cx="2895600" cy="365125"/>
          </a:xfrm>
        </p:spPr>
        <p:txBody>
          <a:bodyPr/>
          <a:lstStyle/>
          <a:p>
            <a:endParaRPr lang="en-GB" dirty="0"/>
          </a:p>
        </p:txBody>
      </p:sp>
      <p:sp>
        <p:nvSpPr>
          <p:cNvPr id="8" name="Slide Number Placeholder 5"/>
          <p:cNvSpPr>
            <a:spLocks noGrp="1"/>
          </p:cNvSpPr>
          <p:nvPr>
            <p:ph type="sldNum" sz="quarter" idx="12"/>
          </p:nvPr>
        </p:nvSpPr>
        <p:spPr>
          <a:xfrm>
            <a:off x="3419872" y="6381328"/>
            <a:ext cx="2133600" cy="365125"/>
          </a:xfrm>
        </p:spPr>
        <p:txBody>
          <a:bodyPr/>
          <a:lstStyle>
            <a:lvl1pPr algn="ctr">
              <a:defRPr/>
            </a:lvl1pPr>
          </a:lstStyle>
          <a:p>
            <a:fld id="{77C4773A-C3D5-4549-A6D2-7F1166EF7514}" type="slidenum">
              <a:rPr lang="en-GB" smtClean="0"/>
              <a:pPr/>
              <a:t>‹#›</a:t>
            </a:fld>
            <a:r>
              <a:rPr lang="en-GB" dirty="0" smtClean="0"/>
              <a:t> of 26</a:t>
            </a:r>
            <a:endParaRPr lang="en-GB" dirty="0"/>
          </a:p>
        </p:txBody>
      </p:sp>
      <p:sp>
        <p:nvSpPr>
          <p:cNvPr id="9" name="Title 1"/>
          <p:cNvSpPr txBox="1">
            <a:spLocks/>
          </p:cNvSpPr>
          <p:nvPr userDrawn="1"/>
        </p:nvSpPr>
        <p:spPr>
          <a:xfrm>
            <a:off x="0" y="0"/>
            <a:ext cx="1331640"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1 - Intro</a:t>
            </a:r>
          </a:p>
        </p:txBody>
      </p:sp>
      <p:sp>
        <p:nvSpPr>
          <p:cNvPr id="10" name="Title 1"/>
          <p:cNvSpPr txBox="1">
            <a:spLocks/>
          </p:cNvSpPr>
          <p:nvPr userDrawn="1"/>
        </p:nvSpPr>
        <p:spPr>
          <a:xfrm>
            <a:off x="1331640" y="0"/>
            <a:ext cx="1944216"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2 - Regression</a:t>
            </a:r>
          </a:p>
        </p:txBody>
      </p:sp>
      <p:sp>
        <p:nvSpPr>
          <p:cNvPr id="11" name="Title 1"/>
          <p:cNvSpPr txBox="1">
            <a:spLocks/>
          </p:cNvSpPr>
          <p:nvPr userDrawn="1"/>
        </p:nvSpPr>
        <p:spPr>
          <a:xfrm>
            <a:off x="7668344" y="0"/>
            <a:ext cx="1475656"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5 - </a:t>
            </a:r>
            <a:r>
              <a:rPr kumimoji="0" lang="en-GB" sz="2400" b="0" i="0" u="none" strike="noStrike" kern="1200" cap="none" spc="0" normalizeH="0" baseline="0" noProof="0" dirty="0" err="1" smtClean="0">
                <a:ln>
                  <a:noFill/>
                </a:ln>
                <a:effectLst/>
                <a:uLnTx/>
                <a:uFillTx/>
                <a:latin typeface="Baskerville Old Face" pitchFamily="18" charset="0"/>
                <a:ea typeface="+mj-ea"/>
                <a:cs typeface="+mj-cs"/>
              </a:rPr>
              <a:t>Misc</a:t>
            </a:r>
            <a:endParaRPr kumimoji="0" lang="en-GB" sz="2400" b="0" i="0" u="none" strike="noStrike" kern="1200" cap="none" spc="0" normalizeH="0" baseline="0" noProof="0" dirty="0" smtClean="0">
              <a:ln>
                <a:noFill/>
              </a:ln>
              <a:effectLst/>
              <a:uLnTx/>
              <a:uFillTx/>
              <a:latin typeface="Baskerville Old Face" pitchFamily="18" charset="0"/>
              <a:ea typeface="+mj-ea"/>
              <a:cs typeface="+mj-cs"/>
            </a:endParaRPr>
          </a:p>
        </p:txBody>
      </p:sp>
      <p:sp>
        <p:nvSpPr>
          <p:cNvPr id="12" name="Title 1"/>
          <p:cNvSpPr txBox="1">
            <a:spLocks/>
          </p:cNvSpPr>
          <p:nvPr userDrawn="1"/>
        </p:nvSpPr>
        <p:spPr>
          <a:xfrm>
            <a:off x="3275856" y="0"/>
            <a:ext cx="2213438"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3 - Classification</a:t>
            </a:r>
          </a:p>
        </p:txBody>
      </p:sp>
      <p:sp>
        <p:nvSpPr>
          <p:cNvPr id="13" name="Title 1"/>
          <p:cNvSpPr txBox="1">
            <a:spLocks/>
          </p:cNvSpPr>
          <p:nvPr userDrawn="1"/>
        </p:nvSpPr>
        <p:spPr>
          <a:xfrm>
            <a:off x="1800200" y="548680"/>
            <a:ext cx="1944216" cy="36004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1900" dirty="0" smtClean="0">
                <a:latin typeface="Baskerville Old Face" pitchFamily="18" charset="0"/>
                <a:ea typeface="+mj-ea"/>
                <a:cs typeface="+mj-cs"/>
              </a:rPr>
              <a:t>1.2 - Why</a:t>
            </a:r>
            <a:endParaRPr kumimoji="0" lang="en-GB" sz="1900" b="0" i="0" u="none" strike="noStrike" kern="1200" cap="none" spc="0" normalizeH="0" baseline="0" noProof="0" dirty="0" smtClean="0">
              <a:ln>
                <a:noFill/>
              </a:ln>
              <a:effectLst/>
              <a:uLnTx/>
              <a:uFillTx/>
              <a:latin typeface="Baskerville Old Face" pitchFamily="18" charset="0"/>
              <a:ea typeface="+mj-ea"/>
              <a:cs typeface="+mj-cs"/>
            </a:endParaRPr>
          </a:p>
        </p:txBody>
      </p:sp>
      <p:sp>
        <p:nvSpPr>
          <p:cNvPr id="14" name="Title 1"/>
          <p:cNvSpPr txBox="1">
            <a:spLocks/>
          </p:cNvSpPr>
          <p:nvPr userDrawn="1"/>
        </p:nvSpPr>
        <p:spPr>
          <a:xfrm>
            <a:off x="0" y="548680"/>
            <a:ext cx="1800200" cy="36004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1900" b="0" dirty="0" smtClean="0">
                <a:latin typeface="Baskerville Old Face" pitchFamily="18" charset="0"/>
                <a:ea typeface="+mj-ea"/>
                <a:cs typeface="+mj-cs"/>
              </a:rPr>
              <a:t>1.1 - </a:t>
            </a:r>
            <a:r>
              <a:rPr kumimoji="0" lang="en-GB" sz="1900" b="0" i="0" u="none" strike="noStrike" kern="1200" cap="none" spc="0" normalizeH="0" baseline="0" noProof="0" dirty="0" smtClean="0">
                <a:ln>
                  <a:noFill/>
                </a:ln>
                <a:effectLst/>
                <a:uLnTx/>
                <a:uFillTx/>
                <a:latin typeface="Baskerville Old Face" pitchFamily="18" charset="0"/>
                <a:ea typeface="+mj-ea"/>
                <a:cs typeface="+mj-cs"/>
              </a:rPr>
              <a:t>What</a:t>
            </a:r>
          </a:p>
        </p:txBody>
      </p:sp>
      <p:sp>
        <p:nvSpPr>
          <p:cNvPr id="15" name="Title 1"/>
          <p:cNvSpPr txBox="1">
            <a:spLocks/>
          </p:cNvSpPr>
          <p:nvPr userDrawn="1"/>
        </p:nvSpPr>
        <p:spPr>
          <a:xfrm>
            <a:off x="3744416" y="548680"/>
            <a:ext cx="2096616" cy="36004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lvl="0" algn="ctr">
              <a:spcBef>
                <a:spcPct val="0"/>
              </a:spcBef>
              <a:defRPr/>
            </a:pPr>
            <a:r>
              <a:rPr kumimoji="0" lang="en-GB" sz="1900" b="0" i="0" u="none" strike="noStrike" kern="1200" cap="none" spc="0" normalizeH="0" baseline="0" noProof="0" dirty="0" smtClean="0">
                <a:ln>
                  <a:noFill/>
                </a:ln>
                <a:effectLst/>
                <a:uLnTx/>
                <a:uFillTx/>
                <a:latin typeface="Baskerville Old Face" pitchFamily="18" charset="0"/>
                <a:ea typeface="+mj-ea"/>
                <a:cs typeface="+mj-cs"/>
              </a:rPr>
              <a:t>1.3 - </a:t>
            </a:r>
            <a:r>
              <a:rPr lang="en-GB" sz="1900" dirty="0" smtClean="0">
                <a:latin typeface="Baskerville Old Face" pitchFamily="18" charset="0"/>
              </a:rPr>
              <a:t>How</a:t>
            </a:r>
            <a:endParaRPr kumimoji="0" lang="en-GB" sz="1900" i="0" u="none" strike="noStrike" kern="1200" cap="none" spc="0" normalizeH="0" baseline="0" noProof="0" dirty="0" smtClean="0">
              <a:ln>
                <a:noFill/>
              </a:ln>
              <a:effectLst/>
              <a:uLnTx/>
              <a:uFillTx/>
              <a:latin typeface="Baskerville Old Face" pitchFamily="18" charset="0"/>
              <a:ea typeface="+mj-ea"/>
              <a:cs typeface="+mj-cs"/>
            </a:endParaRPr>
          </a:p>
        </p:txBody>
      </p:sp>
      <p:sp>
        <p:nvSpPr>
          <p:cNvPr id="17" name="Content Placeholder 2"/>
          <p:cNvSpPr>
            <a:spLocks noGrp="1"/>
          </p:cNvSpPr>
          <p:nvPr>
            <p:ph idx="4294967295" hasCustomPrompt="1"/>
          </p:nvPr>
        </p:nvSpPr>
        <p:spPr>
          <a:xfrm>
            <a:off x="971550" y="1628800"/>
            <a:ext cx="7848600" cy="4536504"/>
          </a:xfrm>
        </p:spPr>
        <p:txBody>
          <a:bodyPr>
            <a:normAutofit/>
          </a:bodyPr>
          <a:lstStyle>
            <a:lvl1pPr marL="342900" indent="-342900">
              <a:buFontTx/>
              <a:buBlip>
                <a:blip r:embed="rId2"/>
              </a:buBlip>
              <a:defRPr sz="3200"/>
            </a:lvl1pPr>
            <a:lvl2pPr marL="742950" indent="-285750">
              <a:buFontTx/>
              <a:buBlip>
                <a:blip r:embed="rId2"/>
              </a:buBlip>
              <a:defRPr sz="2400"/>
            </a:lvl2pPr>
          </a:lstStyle>
          <a:p>
            <a:r>
              <a:rPr lang="en-GB" sz="2000" dirty="0" smtClean="0">
                <a:latin typeface="Arial" pitchFamily="34" charset="0"/>
                <a:cs typeface="Arial" pitchFamily="34" charset="0"/>
              </a:rPr>
              <a:t>&lt;Level 1&gt;</a:t>
            </a:r>
          </a:p>
          <a:p>
            <a:pPr lvl="1"/>
            <a:r>
              <a:rPr lang="en-GB" sz="2000" dirty="0" smtClean="0">
                <a:latin typeface="Arial" pitchFamily="34" charset="0"/>
                <a:cs typeface="Arial" pitchFamily="34" charset="0"/>
              </a:rPr>
              <a:t>&lt;Level 2&gt;</a:t>
            </a:r>
          </a:p>
          <a:p>
            <a:r>
              <a:rPr lang="en-GB" sz="2000" dirty="0" smtClean="0">
                <a:latin typeface="Arial" pitchFamily="34" charset="0"/>
                <a:cs typeface="Arial" pitchFamily="34" charset="0"/>
              </a:rPr>
              <a:t>&lt;Level 1&gt;</a:t>
            </a:r>
          </a:p>
          <a:p>
            <a:pPr lvl="1"/>
            <a:r>
              <a:rPr lang="en-GB" sz="2000" dirty="0" smtClean="0">
                <a:latin typeface="Arial" pitchFamily="34" charset="0"/>
                <a:cs typeface="Arial" pitchFamily="34" charset="0"/>
              </a:rPr>
              <a:t>&lt;Level 2&gt;</a:t>
            </a:r>
          </a:p>
          <a:p>
            <a:r>
              <a:rPr lang="en-GB" sz="2000" dirty="0" smtClean="0">
                <a:latin typeface="Arial" pitchFamily="34" charset="0"/>
                <a:cs typeface="Arial" pitchFamily="34" charset="0"/>
              </a:rPr>
              <a:t>&lt;Level 1&gt;</a:t>
            </a:r>
          </a:p>
          <a:p>
            <a:pPr lvl="1"/>
            <a:r>
              <a:rPr lang="en-GB" sz="2000" dirty="0" smtClean="0">
                <a:latin typeface="Arial" pitchFamily="34" charset="0"/>
                <a:cs typeface="Arial" pitchFamily="34" charset="0"/>
              </a:rPr>
              <a:t>&lt;Level 2&gt;</a:t>
            </a:r>
          </a:p>
          <a:p>
            <a:r>
              <a:rPr lang="en-GB" sz="2000" dirty="0" smtClean="0">
                <a:latin typeface="Arial" pitchFamily="34" charset="0"/>
                <a:cs typeface="Arial" pitchFamily="34" charset="0"/>
              </a:rPr>
              <a:t>&lt;Level 1&gt;</a:t>
            </a:r>
          </a:p>
          <a:p>
            <a:pPr lvl="1"/>
            <a:r>
              <a:rPr lang="en-GB" sz="2000" dirty="0" smtClean="0">
                <a:latin typeface="Arial" pitchFamily="34" charset="0"/>
                <a:cs typeface="Arial" pitchFamily="34" charset="0"/>
              </a:rPr>
              <a:t>&lt;Level 2&gt;</a:t>
            </a:r>
          </a:p>
          <a:p>
            <a:pPr lvl="1"/>
            <a:endParaRPr lang="en-GB" sz="2000" dirty="0" smtClean="0">
              <a:latin typeface="Arial" pitchFamily="34" charset="0"/>
              <a:cs typeface="Arial" pitchFamily="34" charset="0"/>
            </a:endParaRPr>
          </a:p>
        </p:txBody>
      </p:sp>
      <p:sp>
        <p:nvSpPr>
          <p:cNvPr id="18" name="Title 1"/>
          <p:cNvSpPr txBox="1">
            <a:spLocks/>
          </p:cNvSpPr>
          <p:nvPr userDrawn="1"/>
        </p:nvSpPr>
        <p:spPr>
          <a:xfrm>
            <a:off x="5483034" y="0"/>
            <a:ext cx="2185310"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4 - Optimisation</a:t>
            </a:r>
          </a:p>
        </p:txBody>
      </p:sp>
      <p:sp>
        <p:nvSpPr>
          <p:cNvPr id="19" name="Title 1"/>
          <p:cNvSpPr txBox="1">
            <a:spLocks/>
          </p:cNvSpPr>
          <p:nvPr userDrawn="1"/>
        </p:nvSpPr>
        <p:spPr>
          <a:xfrm>
            <a:off x="7316606" y="548680"/>
            <a:ext cx="1827394" cy="36004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lvl="0" algn="ctr">
              <a:spcBef>
                <a:spcPct val="0"/>
              </a:spcBef>
              <a:defRPr/>
            </a:pPr>
            <a:r>
              <a:rPr kumimoji="0" lang="en-GB" sz="1900" b="0" i="0" u="none" strike="noStrike" kern="1200" cap="none" spc="0" normalizeH="0" baseline="0" noProof="0" dirty="0" smtClean="0">
                <a:ln>
                  <a:noFill/>
                </a:ln>
                <a:effectLst/>
                <a:uLnTx/>
                <a:uFillTx/>
                <a:latin typeface="Baskerville Old Face" pitchFamily="18" charset="0"/>
                <a:ea typeface="+mj-ea"/>
                <a:cs typeface="+mj-cs"/>
              </a:rPr>
              <a:t>1.5 - </a:t>
            </a:r>
            <a:r>
              <a:rPr lang="en-GB" sz="1900" dirty="0" smtClean="0">
                <a:latin typeface="Baskerville Old Face" pitchFamily="18" charset="0"/>
              </a:rPr>
              <a:t>Kernels</a:t>
            </a:r>
            <a:endParaRPr kumimoji="0" lang="en-GB" sz="1900" i="0" u="none" strike="noStrike" kern="1200" cap="none" spc="0" normalizeH="0" baseline="0" noProof="0" dirty="0" smtClean="0">
              <a:ln>
                <a:noFill/>
              </a:ln>
              <a:effectLst/>
              <a:uLnTx/>
              <a:uFillTx/>
              <a:latin typeface="Baskerville Old Face" pitchFamily="18" charset="0"/>
              <a:ea typeface="+mj-ea"/>
              <a:cs typeface="+mj-cs"/>
            </a:endParaRPr>
          </a:p>
        </p:txBody>
      </p:sp>
      <p:sp>
        <p:nvSpPr>
          <p:cNvPr id="20" name="Title 1"/>
          <p:cNvSpPr txBox="1">
            <a:spLocks/>
          </p:cNvSpPr>
          <p:nvPr userDrawn="1"/>
        </p:nvSpPr>
        <p:spPr>
          <a:xfrm>
            <a:off x="5852936" y="548680"/>
            <a:ext cx="1463670" cy="36004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lvl="0" algn="ctr">
              <a:spcBef>
                <a:spcPct val="0"/>
              </a:spcBef>
              <a:defRPr/>
            </a:pPr>
            <a:r>
              <a:rPr kumimoji="0" lang="en-GB" sz="1900" b="0" i="0" u="none" strike="noStrike" kern="1200" cap="none" spc="0" normalizeH="0" baseline="0" noProof="0" dirty="0" smtClean="0">
                <a:ln>
                  <a:noFill/>
                </a:ln>
                <a:effectLst/>
                <a:uLnTx/>
                <a:uFillTx/>
                <a:latin typeface="Baskerville Old Face" pitchFamily="18" charset="0"/>
                <a:ea typeface="+mj-ea"/>
                <a:cs typeface="+mj-cs"/>
              </a:rPr>
              <a:t>1.4 - </a:t>
            </a:r>
            <a:r>
              <a:rPr lang="en-GB" sz="1900" dirty="0" err="1" smtClean="0">
                <a:latin typeface="Baskerville Old Face" pitchFamily="18" charset="0"/>
              </a:rPr>
              <a:t>GPy</a:t>
            </a:r>
            <a:endParaRPr kumimoji="0" lang="en-GB" sz="1900" i="0" u="none" strike="noStrike" kern="1200" cap="none" spc="0" normalizeH="0" baseline="0" noProof="0" dirty="0" smtClean="0">
              <a:ln>
                <a:noFill/>
              </a:ln>
              <a:effectLst/>
              <a:uLnTx/>
              <a:uFillTx/>
              <a:latin typeface="Baskerville Old Face" pitchFamily="18" charset="0"/>
              <a:ea typeface="+mj-ea"/>
              <a:cs typeface="+mj-cs"/>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BD4FEBC-F6F7-4506-AE02-9D4A055C064C}" type="datetime1">
              <a:rPr lang="en-GB" smtClean="0"/>
              <a:t>05/07/2013</a:t>
            </a:fld>
            <a:endParaRPr lang="en-GB"/>
          </a:p>
        </p:txBody>
      </p:sp>
      <p:sp>
        <p:nvSpPr>
          <p:cNvPr id="7" name="Footer Placeholder 4"/>
          <p:cNvSpPr>
            <a:spLocks noGrp="1"/>
          </p:cNvSpPr>
          <p:nvPr>
            <p:ph type="ftr" sz="quarter" idx="11"/>
          </p:nvPr>
        </p:nvSpPr>
        <p:spPr>
          <a:xfrm>
            <a:off x="6156176" y="6381328"/>
            <a:ext cx="2895600" cy="365125"/>
          </a:xfrm>
        </p:spPr>
        <p:txBody>
          <a:bodyPr/>
          <a:lstStyle/>
          <a:p>
            <a:endParaRPr lang="en-GB" dirty="0"/>
          </a:p>
        </p:txBody>
      </p:sp>
      <p:sp>
        <p:nvSpPr>
          <p:cNvPr id="8" name="Slide Number Placeholder 5"/>
          <p:cNvSpPr>
            <a:spLocks noGrp="1"/>
          </p:cNvSpPr>
          <p:nvPr>
            <p:ph type="sldNum" sz="quarter" idx="12"/>
          </p:nvPr>
        </p:nvSpPr>
        <p:spPr>
          <a:xfrm>
            <a:off x="3419872" y="6381328"/>
            <a:ext cx="2133600" cy="365125"/>
          </a:xfrm>
        </p:spPr>
        <p:txBody>
          <a:bodyPr/>
          <a:lstStyle>
            <a:lvl1pPr algn="ctr">
              <a:defRPr/>
            </a:lvl1pPr>
          </a:lstStyle>
          <a:p>
            <a:fld id="{77C4773A-C3D5-4549-A6D2-7F1166EF7514}" type="slidenum">
              <a:rPr lang="en-GB" smtClean="0"/>
              <a:pPr/>
              <a:t>‹#›</a:t>
            </a:fld>
            <a:r>
              <a:rPr lang="en-GB" dirty="0" smtClean="0"/>
              <a:t> of 26</a:t>
            </a:r>
            <a:endParaRPr lang="en-GB" dirty="0"/>
          </a:p>
        </p:txBody>
      </p:sp>
      <p:sp>
        <p:nvSpPr>
          <p:cNvPr id="9" name="Title 1"/>
          <p:cNvSpPr txBox="1">
            <a:spLocks/>
          </p:cNvSpPr>
          <p:nvPr userDrawn="1"/>
        </p:nvSpPr>
        <p:spPr>
          <a:xfrm>
            <a:off x="0" y="0"/>
            <a:ext cx="1331640"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1 - Intro</a:t>
            </a:r>
          </a:p>
        </p:txBody>
      </p:sp>
      <p:sp>
        <p:nvSpPr>
          <p:cNvPr id="10" name="Title 1"/>
          <p:cNvSpPr txBox="1">
            <a:spLocks/>
          </p:cNvSpPr>
          <p:nvPr userDrawn="1"/>
        </p:nvSpPr>
        <p:spPr>
          <a:xfrm>
            <a:off x="1331640" y="0"/>
            <a:ext cx="1944216"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2 - Regression</a:t>
            </a:r>
          </a:p>
        </p:txBody>
      </p:sp>
      <p:sp>
        <p:nvSpPr>
          <p:cNvPr id="11" name="Title 1"/>
          <p:cNvSpPr txBox="1">
            <a:spLocks/>
          </p:cNvSpPr>
          <p:nvPr userDrawn="1"/>
        </p:nvSpPr>
        <p:spPr>
          <a:xfrm>
            <a:off x="7668344" y="0"/>
            <a:ext cx="1475656"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5 - </a:t>
            </a:r>
            <a:r>
              <a:rPr kumimoji="0" lang="en-GB" sz="2400" b="0" i="0" u="none" strike="noStrike" kern="1200" cap="none" spc="0" normalizeH="0" baseline="0" noProof="0" dirty="0" err="1" smtClean="0">
                <a:ln>
                  <a:noFill/>
                </a:ln>
                <a:effectLst/>
                <a:uLnTx/>
                <a:uFillTx/>
                <a:latin typeface="Baskerville Old Face" pitchFamily="18" charset="0"/>
                <a:ea typeface="+mj-ea"/>
                <a:cs typeface="+mj-cs"/>
              </a:rPr>
              <a:t>Misc</a:t>
            </a:r>
            <a:endParaRPr kumimoji="0" lang="en-GB" sz="2400" b="0" i="0" u="none" strike="noStrike" kern="1200" cap="none" spc="0" normalizeH="0" baseline="0" noProof="0" dirty="0" smtClean="0">
              <a:ln>
                <a:noFill/>
              </a:ln>
              <a:effectLst/>
              <a:uLnTx/>
              <a:uFillTx/>
              <a:latin typeface="Baskerville Old Face" pitchFamily="18" charset="0"/>
              <a:ea typeface="+mj-ea"/>
              <a:cs typeface="+mj-cs"/>
            </a:endParaRPr>
          </a:p>
        </p:txBody>
      </p:sp>
      <p:sp>
        <p:nvSpPr>
          <p:cNvPr id="12" name="Title 1"/>
          <p:cNvSpPr txBox="1">
            <a:spLocks/>
          </p:cNvSpPr>
          <p:nvPr userDrawn="1"/>
        </p:nvSpPr>
        <p:spPr>
          <a:xfrm>
            <a:off x="3275856" y="0"/>
            <a:ext cx="2213438"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3 - Classification</a:t>
            </a:r>
          </a:p>
        </p:txBody>
      </p:sp>
      <p:sp>
        <p:nvSpPr>
          <p:cNvPr id="13" name="Title 1"/>
          <p:cNvSpPr txBox="1">
            <a:spLocks/>
          </p:cNvSpPr>
          <p:nvPr userDrawn="1"/>
        </p:nvSpPr>
        <p:spPr>
          <a:xfrm>
            <a:off x="2430570" y="548680"/>
            <a:ext cx="2213438" cy="36004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1900" dirty="0" smtClean="0">
                <a:latin typeface="Baskerville Old Face" pitchFamily="18" charset="0"/>
                <a:ea typeface="+mj-ea"/>
                <a:cs typeface="+mj-cs"/>
              </a:rPr>
              <a:t>2.2 - Inference</a:t>
            </a:r>
            <a:endParaRPr kumimoji="0" lang="en-GB" sz="1900" b="0" i="0" u="none" strike="noStrike" kern="1200" cap="none" spc="0" normalizeH="0" baseline="0" noProof="0" dirty="0" smtClean="0">
              <a:ln>
                <a:noFill/>
              </a:ln>
              <a:effectLst/>
              <a:uLnTx/>
              <a:uFillTx/>
              <a:latin typeface="Baskerville Old Face" pitchFamily="18" charset="0"/>
              <a:ea typeface="+mj-ea"/>
              <a:cs typeface="+mj-cs"/>
            </a:endParaRPr>
          </a:p>
        </p:txBody>
      </p:sp>
      <p:sp>
        <p:nvSpPr>
          <p:cNvPr id="14" name="Title 1"/>
          <p:cNvSpPr txBox="1">
            <a:spLocks/>
          </p:cNvSpPr>
          <p:nvPr userDrawn="1"/>
        </p:nvSpPr>
        <p:spPr>
          <a:xfrm>
            <a:off x="0" y="548680"/>
            <a:ext cx="2430570" cy="36004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1900" b="0" dirty="0" smtClean="0">
                <a:latin typeface="Baskerville Old Face" pitchFamily="18" charset="0"/>
                <a:ea typeface="+mj-ea"/>
                <a:cs typeface="+mj-cs"/>
              </a:rPr>
              <a:t>2.1 - </a:t>
            </a:r>
            <a:r>
              <a:rPr lang="en-GB" sz="1900" kern="1200" dirty="0" err="1" smtClean="0">
                <a:solidFill>
                  <a:schemeClr val="tx1"/>
                </a:solidFill>
                <a:latin typeface="Baskerville Old Face" pitchFamily="18" charset="0"/>
                <a:ea typeface="+mn-ea"/>
                <a:cs typeface="+mn-cs"/>
              </a:rPr>
              <a:t>Hyperparameters</a:t>
            </a:r>
            <a:endParaRPr kumimoji="0" lang="en-GB" sz="1900" b="0" i="0" u="none" strike="noStrike" kern="1200" cap="none" spc="0" normalizeH="0" baseline="0" noProof="0" dirty="0" smtClean="0">
              <a:ln>
                <a:noFill/>
              </a:ln>
              <a:effectLst/>
              <a:uLnTx/>
              <a:uFillTx/>
              <a:latin typeface="Baskerville Old Face" pitchFamily="18" charset="0"/>
              <a:ea typeface="+mj-ea"/>
              <a:cs typeface="+mj-cs"/>
            </a:endParaRPr>
          </a:p>
        </p:txBody>
      </p:sp>
      <p:sp>
        <p:nvSpPr>
          <p:cNvPr id="15" name="Title 1"/>
          <p:cNvSpPr txBox="1">
            <a:spLocks/>
          </p:cNvSpPr>
          <p:nvPr userDrawn="1"/>
        </p:nvSpPr>
        <p:spPr>
          <a:xfrm>
            <a:off x="4635624" y="548680"/>
            <a:ext cx="2096616" cy="36004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lvl="0" algn="ctr">
              <a:spcBef>
                <a:spcPct val="0"/>
              </a:spcBef>
              <a:defRPr/>
            </a:pPr>
            <a:r>
              <a:rPr kumimoji="0" lang="en-GB" sz="1900" b="0" i="0" u="none" strike="noStrike" kern="1200" cap="none" spc="0" normalizeH="0" baseline="0" noProof="0" dirty="0" smtClean="0">
                <a:ln>
                  <a:noFill/>
                </a:ln>
                <a:effectLst/>
                <a:uLnTx/>
                <a:uFillTx/>
                <a:latin typeface="Baskerville Old Face" pitchFamily="18" charset="0"/>
                <a:ea typeface="+mj-ea"/>
                <a:cs typeface="+mj-cs"/>
              </a:rPr>
              <a:t>2.3 – </a:t>
            </a:r>
            <a:r>
              <a:rPr lang="en-GB" sz="1900" dirty="0" smtClean="0">
                <a:latin typeface="Baskerville Old Face" pitchFamily="18" charset="0"/>
              </a:rPr>
              <a:t>Sparse GPs</a:t>
            </a:r>
            <a:endParaRPr kumimoji="0" lang="en-GB" sz="1900" i="0" u="none" strike="noStrike" kern="1200" cap="none" spc="0" normalizeH="0" baseline="0" noProof="0" dirty="0" smtClean="0">
              <a:ln>
                <a:noFill/>
              </a:ln>
              <a:effectLst/>
              <a:uLnTx/>
              <a:uFillTx/>
              <a:latin typeface="Baskerville Old Face" pitchFamily="18" charset="0"/>
              <a:ea typeface="+mj-ea"/>
              <a:cs typeface="+mj-cs"/>
            </a:endParaRPr>
          </a:p>
        </p:txBody>
      </p:sp>
      <p:sp>
        <p:nvSpPr>
          <p:cNvPr id="17" name="Content Placeholder 2"/>
          <p:cNvSpPr>
            <a:spLocks noGrp="1"/>
          </p:cNvSpPr>
          <p:nvPr>
            <p:ph idx="4294967295" hasCustomPrompt="1"/>
          </p:nvPr>
        </p:nvSpPr>
        <p:spPr>
          <a:xfrm>
            <a:off x="971550" y="1628800"/>
            <a:ext cx="7848600" cy="4536504"/>
          </a:xfrm>
        </p:spPr>
        <p:txBody>
          <a:bodyPr>
            <a:normAutofit/>
          </a:bodyPr>
          <a:lstStyle>
            <a:lvl1pPr marL="342900" indent="-342900">
              <a:buFontTx/>
              <a:buBlip>
                <a:blip r:embed="rId2"/>
              </a:buBlip>
              <a:defRPr sz="3200"/>
            </a:lvl1pPr>
            <a:lvl2pPr marL="742950" indent="-285750">
              <a:buFontTx/>
              <a:buBlip>
                <a:blip r:embed="rId2"/>
              </a:buBlip>
              <a:defRPr sz="2400"/>
            </a:lvl2pPr>
          </a:lstStyle>
          <a:p>
            <a:r>
              <a:rPr lang="en-GB" sz="2000" dirty="0" smtClean="0">
                <a:latin typeface="Arial" pitchFamily="34" charset="0"/>
                <a:cs typeface="Arial" pitchFamily="34" charset="0"/>
              </a:rPr>
              <a:t>&lt;Level 1&gt;</a:t>
            </a:r>
          </a:p>
          <a:p>
            <a:pPr lvl="1"/>
            <a:r>
              <a:rPr lang="en-GB" sz="2000" dirty="0" smtClean="0">
                <a:latin typeface="Arial" pitchFamily="34" charset="0"/>
                <a:cs typeface="Arial" pitchFamily="34" charset="0"/>
              </a:rPr>
              <a:t>&lt;Level 2&gt;</a:t>
            </a:r>
          </a:p>
          <a:p>
            <a:r>
              <a:rPr lang="en-GB" sz="2000" dirty="0" smtClean="0">
                <a:latin typeface="Arial" pitchFamily="34" charset="0"/>
                <a:cs typeface="Arial" pitchFamily="34" charset="0"/>
              </a:rPr>
              <a:t>&lt;Level 1&gt;</a:t>
            </a:r>
          </a:p>
          <a:p>
            <a:pPr lvl="1"/>
            <a:r>
              <a:rPr lang="en-GB" sz="2000" dirty="0" smtClean="0">
                <a:latin typeface="Arial" pitchFamily="34" charset="0"/>
                <a:cs typeface="Arial" pitchFamily="34" charset="0"/>
              </a:rPr>
              <a:t>&lt;Level 2&gt;</a:t>
            </a:r>
          </a:p>
          <a:p>
            <a:r>
              <a:rPr lang="en-GB" sz="2000" dirty="0" smtClean="0">
                <a:latin typeface="Arial" pitchFamily="34" charset="0"/>
                <a:cs typeface="Arial" pitchFamily="34" charset="0"/>
              </a:rPr>
              <a:t>&lt;Level 1&gt;</a:t>
            </a:r>
          </a:p>
          <a:p>
            <a:pPr lvl="1"/>
            <a:r>
              <a:rPr lang="en-GB" sz="2000" dirty="0" smtClean="0">
                <a:latin typeface="Arial" pitchFamily="34" charset="0"/>
                <a:cs typeface="Arial" pitchFamily="34" charset="0"/>
              </a:rPr>
              <a:t>&lt;Level 2&gt;</a:t>
            </a:r>
          </a:p>
          <a:p>
            <a:r>
              <a:rPr lang="en-GB" sz="2000" dirty="0" smtClean="0">
                <a:latin typeface="Arial" pitchFamily="34" charset="0"/>
                <a:cs typeface="Arial" pitchFamily="34" charset="0"/>
              </a:rPr>
              <a:t>&lt;Level 1&gt;</a:t>
            </a:r>
          </a:p>
          <a:p>
            <a:pPr lvl="1"/>
            <a:r>
              <a:rPr lang="en-GB" sz="2000" dirty="0" smtClean="0">
                <a:latin typeface="Arial" pitchFamily="34" charset="0"/>
                <a:cs typeface="Arial" pitchFamily="34" charset="0"/>
              </a:rPr>
              <a:t>&lt;Level 2&gt;</a:t>
            </a:r>
          </a:p>
          <a:p>
            <a:pPr lvl="1"/>
            <a:endParaRPr lang="en-GB" sz="2000" dirty="0" smtClean="0">
              <a:latin typeface="Arial" pitchFamily="34" charset="0"/>
              <a:cs typeface="Arial" pitchFamily="34" charset="0"/>
            </a:endParaRPr>
          </a:p>
        </p:txBody>
      </p:sp>
      <p:sp>
        <p:nvSpPr>
          <p:cNvPr id="18" name="Title 1"/>
          <p:cNvSpPr txBox="1">
            <a:spLocks/>
          </p:cNvSpPr>
          <p:nvPr userDrawn="1"/>
        </p:nvSpPr>
        <p:spPr>
          <a:xfrm>
            <a:off x="5483034" y="0"/>
            <a:ext cx="2185310"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4 - Optimisation</a:t>
            </a:r>
          </a:p>
        </p:txBody>
      </p:sp>
      <p:sp>
        <p:nvSpPr>
          <p:cNvPr id="20" name="Title 1"/>
          <p:cNvSpPr txBox="1">
            <a:spLocks/>
          </p:cNvSpPr>
          <p:nvPr userDrawn="1"/>
        </p:nvSpPr>
        <p:spPr>
          <a:xfrm>
            <a:off x="6732240" y="548680"/>
            <a:ext cx="2411760" cy="36004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lvl="0" algn="ctr">
              <a:spcBef>
                <a:spcPct val="0"/>
              </a:spcBef>
              <a:defRPr/>
            </a:pPr>
            <a:r>
              <a:rPr kumimoji="0" lang="en-GB" sz="1900" b="0" i="0" u="none" strike="noStrike" kern="1200" cap="none" spc="0" normalizeH="0" baseline="0" noProof="0" dirty="0" smtClean="0">
                <a:ln>
                  <a:noFill/>
                </a:ln>
                <a:effectLst/>
                <a:uLnTx/>
                <a:uFillTx/>
                <a:latin typeface="Baskerville Old Face" pitchFamily="18" charset="0"/>
                <a:ea typeface="+mj-ea"/>
                <a:cs typeface="+mj-cs"/>
              </a:rPr>
              <a:t>2.4 – Multi-output </a:t>
            </a:r>
            <a:r>
              <a:rPr lang="en-GB" sz="1900" dirty="0" smtClean="0">
                <a:latin typeface="Baskerville Old Face" pitchFamily="18" charset="0"/>
              </a:rPr>
              <a:t>GPs</a:t>
            </a:r>
            <a:endParaRPr kumimoji="0" lang="en-GB" sz="1900" i="0" u="none" strike="noStrike" kern="1200" cap="none" spc="0" normalizeH="0" baseline="0" noProof="0" dirty="0" smtClean="0">
              <a:ln>
                <a:noFill/>
              </a:ln>
              <a:effectLst/>
              <a:uLnTx/>
              <a:uFillTx/>
              <a:latin typeface="Baskerville Old Face" pitchFamily="18" charset="0"/>
              <a:ea typeface="+mj-ea"/>
              <a:cs typeface="+mj-cs"/>
            </a:endParaRPr>
          </a:p>
        </p:txBody>
      </p:sp>
      <p:sp>
        <p:nvSpPr>
          <p:cNvPr id="16" name="Title 1"/>
          <p:cNvSpPr txBox="1">
            <a:spLocks/>
          </p:cNvSpPr>
          <p:nvPr userDrawn="1"/>
        </p:nvSpPr>
        <p:spPr>
          <a:xfrm>
            <a:off x="1331640" y="0"/>
            <a:ext cx="1944216" cy="548680"/>
          </a:xfrm>
          <a:prstGeom prst="rect">
            <a:avLst/>
          </a:prstGeom>
          <a:solidFill>
            <a:schemeClr val="bg1">
              <a:lumMod val="85000"/>
            </a:schemeClr>
          </a:solidFill>
          <a:ln>
            <a:solidFill>
              <a:schemeClr val="tx1"/>
            </a:solidFill>
          </a:ln>
          <a:scene3d>
            <a:camera prst="orthographicFront"/>
            <a:lightRig rig="threePt" dir="t"/>
          </a:scene3d>
          <a:sp3d extrusionH="114300" prstMaterial="matte">
            <a:bevelT w="114300" h="177800" prst="relaxedInset"/>
            <a:extrusionClr>
              <a:schemeClr val="tx1"/>
            </a:extrusionClr>
          </a:sp3d>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1" i="0" u="none" strike="noStrike" kern="1200" cap="none" spc="0" normalizeH="0" baseline="0" noProof="0" dirty="0" smtClean="0">
                <a:ln>
                  <a:noFill/>
                </a:ln>
                <a:effectLst/>
                <a:uLnTx/>
                <a:uFillTx/>
                <a:latin typeface="Baskerville Old Face" pitchFamily="18" charset="0"/>
                <a:ea typeface="+mj-ea"/>
                <a:cs typeface="+mj-cs"/>
              </a:rPr>
              <a:t>2 - Regression</a:t>
            </a:r>
          </a:p>
        </p:txBody>
      </p:sp>
    </p:spTree>
    <p:extLst>
      <p:ext uri="{BB962C8B-B14F-4D97-AF65-F5344CB8AC3E}">
        <p14:creationId xmlns:p14="http://schemas.microsoft.com/office/powerpoint/2010/main" val="236529989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28472A8-7233-44AD-A13D-860E6CA55A24}" type="datetime1">
              <a:rPr lang="en-GB" smtClean="0"/>
              <a:t>05/07/2013</a:t>
            </a:fld>
            <a:endParaRPr lang="en-GB"/>
          </a:p>
        </p:txBody>
      </p:sp>
      <p:sp>
        <p:nvSpPr>
          <p:cNvPr id="7" name="Footer Placeholder 4"/>
          <p:cNvSpPr>
            <a:spLocks noGrp="1"/>
          </p:cNvSpPr>
          <p:nvPr>
            <p:ph type="ftr" sz="quarter" idx="11"/>
          </p:nvPr>
        </p:nvSpPr>
        <p:spPr>
          <a:xfrm>
            <a:off x="6156176" y="6381328"/>
            <a:ext cx="2895600" cy="365125"/>
          </a:xfrm>
        </p:spPr>
        <p:txBody>
          <a:bodyPr/>
          <a:lstStyle/>
          <a:p>
            <a:endParaRPr lang="en-GB" dirty="0"/>
          </a:p>
        </p:txBody>
      </p:sp>
      <p:sp>
        <p:nvSpPr>
          <p:cNvPr id="8" name="Slide Number Placeholder 5"/>
          <p:cNvSpPr>
            <a:spLocks noGrp="1"/>
          </p:cNvSpPr>
          <p:nvPr>
            <p:ph type="sldNum" sz="quarter" idx="12"/>
          </p:nvPr>
        </p:nvSpPr>
        <p:spPr>
          <a:xfrm>
            <a:off x="3419872" y="6381328"/>
            <a:ext cx="2133600" cy="365125"/>
          </a:xfrm>
        </p:spPr>
        <p:txBody>
          <a:bodyPr/>
          <a:lstStyle>
            <a:lvl1pPr algn="ctr">
              <a:defRPr/>
            </a:lvl1pPr>
          </a:lstStyle>
          <a:p>
            <a:fld id="{77C4773A-C3D5-4549-A6D2-7F1166EF7514}" type="slidenum">
              <a:rPr lang="en-GB" smtClean="0"/>
              <a:pPr/>
              <a:t>‹#›</a:t>
            </a:fld>
            <a:r>
              <a:rPr lang="en-GB" dirty="0" smtClean="0"/>
              <a:t> of 26</a:t>
            </a:r>
            <a:endParaRPr lang="en-GB" dirty="0"/>
          </a:p>
        </p:txBody>
      </p:sp>
      <p:sp>
        <p:nvSpPr>
          <p:cNvPr id="9" name="Title 1"/>
          <p:cNvSpPr txBox="1">
            <a:spLocks/>
          </p:cNvSpPr>
          <p:nvPr userDrawn="1"/>
        </p:nvSpPr>
        <p:spPr>
          <a:xfrm>
            <a:off x="0" y="0"/>
            <a:ext cx="1331640"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1 - Intro</a:t>
            </a:r>
          </a:p>
        </p:txBody>
      </p:sp>
      <p:sp>
        <p:nvSpPr>
          <p:cNvPr id="10" name="Title 1"/>
          <p:cNvSpPr txBox="1">
            <a:spLocks/>
          </p:cNvSpPr>
          <p:nvPr userDrawn="1"/>
        </p:nvSpPr>
        <p:spPr>
          <a:xfrm>
            <a:off x="1331640" y="0"/>
            <a:ext cx="1944216"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2 - Regression</a:t>
            </a:r>
          </a:p>
        </p:txBody>
      </p:sp>
      <p:sp>
        <p:nvSpPr>
          <p:cNvPr id="11" name="Title 1"/>
          <p:cNvSpPr txBox="1">
            <a:spLocks/>
          </p:cNvSpPr>
          <p:nvPr userDrawn="1"/>
        </p:nvSpPr>
        <p:spPr>
          <a:xfrm>
            <a:off x="7668344" y="0"/>
            <a:ext cx="1475656"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5 - </a:t>
            </a:r>
            <a:r>
              <a:rPr kumimoji="0" lang="en-GB" sz="2400" b="0" i="0" u="none" strike="noStrike" kern="1200" cap="none" spc="0" normalizeH="0" baseline="0" noProof="0" dirty="0" err="1" smtClean="0">
                <a:ln>
                  <a:noFill/>
                </a:ln>
                <a:effectLst/>
                <a:uLnTx/>
                <a:uFillTx/>
                <a:latin typeface="Baskerville Old Face" pitchFamily="18" charset="0"/>
                <a:ea typeface="+mj-ea"/>
                <a:cs typeface="+mj-cs"/>
              </a:rPr>
              <a:t>Misc</a:t>
            </a:r>
            <a:endParaRPr kumimoji="0" lang="en-GB" sz="2400" b="0" i="0" u="none" strike="noStrike" kern="1200" cap="none" spc="0" normalizeH="0" baseline="0" noProof="0" dirty="0" smtClean="0">
              <a:ln>
                <a:noFill/>
              </a:ln>
              <a:effectLst/>
              <a:uLnTx/>
              <a:uFillTx/>
              <a:latin typeface="Baskerville Old Face" pitchFamily="18" charset="0"/>
              <a:ea typeface="+mj-ea"/>
              <a:cs typeface="+mj-cs"/>
            </a:endParaRPr>
          </a:p>
        </p:txBody>
      </p:sp>
      <p:sp>
        <p:nvSpPr>
          <p:cNvPr id="12" name="Title 1"/>
          <p:cNvSpPr txBox="1">
            <a:spLocks/>
          </p:cNvSpPr>
          <p:nvPr userDrawn="1"/>
        </p:nvSpPr>
        <p:spPr>
          <a:xfrm>
            <a:off x="3275856" y="0"/>
            <a:ext cx="2213438"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3 - Classification</a:t>
            </a:r>
          </a:p>
        </p:txBody>
      </p:sp>
      <p:sp>
        <p:nvSpPr>
          <p:cNvPr id="14" name="Title 1"/>
          <p:cNvSpPr txBox="1">
            <a:spLocks/>
          </p:cNvSpPr>
          <p:nvPr userDrawn="1"/>
        </p:nvSpPr>
        <p:spPr>
          <a:xfrm>
            <a:off x="0" y="548680"/>
            <a:ext cx="4499992" cy="36004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1900" b="0" dirty="0" smtClean="0">
                <a:latin typeface="Baskerville Old Face" pitchFamily="18" charset="0"/>
                <a:ea typeface="+mj-ea"/>
                <a:cs typeface="+mj-cs"/>
              </a:rPr>
              <a:t>3.1 - </a:t>
            </a:r>
            <a:r>
              <a:rPr lang="en-GB" sz="1900" kern="1200" dirty="0" smtClean="0">
                <a:solidFill>
                  <a:schemeClr val="tx1"/>
                </a:solidFill>
                <a:latin typeface="Baskerville Old Face" pitchFamily="18" charset="0"/>
                <a:ea typeface="+mn-ea"/>
                <a:cs typeface="+mn-cs"/>
              </a:rPr>
              <a:t>How</a:t>
            </a:r>
            <a:endParaRPr kumimoji="0" lang="en-GB" sz="1900" b="0" i="0" u="none" strike="noStrike" kern="1200" cap="none" spc="0" normalizeH="0" baseline="0" noProof="0" dirty="0" smtClean="0">
              <a:ln>
                <a:noFill/>
              </a:ln>
              <a:effectLst/>
              <a:uLnTx/>
              <a:uFillTx/>
              <a:latin typeface="Baskerville Old Face" pitchFamily="18" charset="0"/>
              <a:ea typeface="+mj-ea"/>
              <a:cs typeface="+mj-cs"/>
            </a:endParaRPr>
          </a:p>
        </p:txBody>
      </p:sp>
      <p:sp>
        <p:nvSpPr>
          <p:cNvPr id="15" name="Title 1"/>
          <p:cNvSpPr txBox="1">
            <a:spLocks/>
          </p:cNvSpPr>
          <p:nvPr userDrawn="1"/>
        </p:nvSpPr>
        <p:spPr>
          <a:xfrm>
            <a:off x="4499992" y="548680"/>
            <a:ext cx="4644008" cy="36004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lvl="0" algn="ctr">
              <a:spcBef>
                <a:spcPct val="0"/>
              </a:spcBef>
              <a:defRPr/>
            </a:pPr>
            <a:r>
              <a:rPr kumimoji="0" lang="en-GB" sz="1900" b="0" i="0" u="none" strike="noStrike" kern="1200" cap="none" spc="0" normalizeH="0" baseline="0" noProof="0" dirty="0" smtClean="0">
                <a:ln>
                  <a:noFill/>
                </a:ln>
                <a:effectLst/>
                <a:uLnTx/>
                <a:uFillTx/>
                <a:latin typeface="Baskerville Old Face" pitchFamily="18" charset="0"/>
                <a:ea typeface="+mj-ea"/>
                <a:cs typeface="+mj-cs"/>
              </a:rPr>
              <a:t>3.2 – </a:t>
            </a:r>
            <a:r>
              <a:rPr lang="en-GB" sz="1900" dirty="0" smtClean="0">
                <a:latin typeface="Baskerville Old Face" pitchFamily="18" charset="0"/>
              </a:rPr>
              <a:t>Speed</a:t>
            </a:r>
            <a:endParaRPr kumimoji="0" lang="en-GB" sz="1900" i="0" u="none" strike="noStrike" kern="1200" cap="none" spc="0" normalizeH="0" baseline="0" noProof="0" dirty="0" smtClean="0">
              <a:ln>
                <a:noFill/>
              </a:ln>
              <a:effectLst/>
              <a:uLnTx/>
              <a:uFillTx/>
              <a:latin typeface="Baskerville Old Face" pitchFamily="18" charset="0"/>
              <a:ea typeface="+mj-ea"/>
              <a:cs typeface="+mj-cs"/>
            </a:endParaRPr>
          </a:p>
        </p:txBody>
      </p:sp>
      <p:sp>
        <p:nvSpPr>
          <p:cNvPr id="17" name="Content Placeholder 2"/>
          <p:cNvSpPr>
            <a:spLocks noGrp="1"/>
          </p:cNvSpPr>
          <p:nvPr>
            <p:ph idx="4294967295" hasCustomPrompt="1"/>
          </p:nvPr>
        </p:nvSpPr>
        <p:spPr>
          <a:xfrm>
            <a:off x="971550" y="1628800"/>
            <a:ext cx="7848600" cy="4536504"/>
          </a:xfrm>
        </p:spPr>
        <p:txBody>
          <a:bodyPr>
            <a:normAutofit/>
          </a:bodyPr>
          <a:lstStyle>
            <a:lvl1pPr marL="342900" indent="-342900">
              <a:buFontTx/>
              <a:buBlip>
                <a:blip r:embed="rId2"/>
              </a:buBlip>
              <a:defRPr sz="3200"/>
            </a:lvl1pPr>
            <a:lvl2pPr marL="742950" indent="-285750">
              <a:buFontTx/>
              <a:buBlip>
                <a:blip r:embed="rId2"/>
              </a:buBlip>
              <a:defRPr sz="2400"/>
            </a:lvl2pPr>
          </a:lstStyle>
          <a:p>
            <a:r>
              <a:rPr lang="en-GB" sz="2000" dirty="0" smtClean="0">
                <a:latin typeface="Arial" pitchFamily="34" charset="0"/>
                <a:cs typeface="Arial" pitchFamily="34" charset="0"/>
              </a:rPr>
              <a:t>&lt;Level 1&gt;</a:t>
            </a:r>
          </a:p>
          <a:p>
            <a:pPr lvl="1"/>
            <a:r>
              <a:rPr lang="en-GB" sz="2000" dirty="0" smtClean="0">
                <a:latin typeface="Arial" pitchFamily="34" charset="0"/>
                <a:cs typeface="Arial" pitchFamily="34" charset="0"/>
              </a:rPr>
              <a:t>&lt;Level 2&gt;</a:t>
            </a:r>
          </a:p>
          <a:p>
            <a:r>
              <a:rPr lang="en-GB" sz="2000" dirty="0" smtClean="0">
                <a:latin typeface="Arial" pitchFamily="34" charset="0"/>
                <a:cs typeface="Arial" pitchFamily="34" charset="0"/>
              </a:rPr>
              <a:t>&lt;Level 1&gt;</a:t>
            </a:r>
          </a:p>
          <a:p>
            <a:pPr lvl="1"/>
            <a:r>
              <a:rPr lang="en-GB" sz="2000" dirty="0" smtClean="0">
                <a:latin typeface="Arial" pitchFamily="34" charset="0"/>
                <a:cs typeface="Arial" pitchFamily="34" charset="0"/>
              </a:rPr>
              <a:t>&lt;Level 2&gt;</a:t>
            </a:r>
          </a:p>
          <a:p>
            <a:r>
              <a:rPr lang="en-GB" sz="2000" dirty="0" smtClean="0">
                <a:latin typeface="Arial" pitchFamily="34" charset="0"/>
                <a:cs typeface="Arial" pitchFamily="34" charset="0"/>
              </a:rPr>
              <a:t>&lt;Level 1&gt;</a:t>
            </a:r>
          </a:p>
          <a:p>
            <a:pPr lvl="1"/>
            <a:r>
              <a:rPr lang="en-GB" sz="2000" dirty="0" smtClean="0">
                <a:latin typeface="Arial" pitchFamily="34" charset="0"/>
                <a:cs typeface="Arial" pitchFamily="34" charset="0"/>
              </a:rPr>
              <a:t>&lt;Level 2&gt;</a:t>
            </a:r>
          </a:p>
          <a:p>
            <a:r>
              <a:rPr lang="en-GB" sz="2000" dirty="0" smtClean="0">
                <a:latin typeface="Arial" pitchFamily="34" charset="0"/>
                <a:cs typeface="Arial" pitchFamily="34" charset="0"/>
              </a:rPr>
              <a:t>&lt;Level 1&gt;</a:t>
            </a:r>
          </a:p>
          <a:p>
            <a:pPr lvl="1"/>
            <a:r>
              <a:rPr lang="en-GB" sz="2000" dirty="0" smtClean="0">
                <a:latin typeface="Arial" pitchFamily="34" charset="0"/>
                <a:cs typeface="Arial" pitchFamily="34" charset="0"/>
              </a:rPr>
              <a:t>&lt;Level 2&gt;</a:t>
            </a:r>
          </a:p>
          <a:p>
            <a:pPr lvl="1"/>
            <a:endParaRPr lang="en-GB" sz="2000" dirty="0" smtClean="0">
              <a:latin typeface="Arial" pitchFamily="34" charset="0"/>
              <a:cs typeface="Arial" pitchFamily="34" charset="0"/>
            </a:endParaRPr>
          </a:p>
        </p:txBody>
      </p:sp>
      <p:sp>
        <p:nvSpPr>
          <p:cNvPr id="18" name="Title 1"/>
          <p:cNvSpPr txBox="1">
            <a:spLocks/>
          </p:cNvSpPr>
          <p:nvPr userDrawn="1"/>
        </p:nvSpPr>
        <p:spPr>
          <a:xfrm>
            <a:off x="5483034" y="0"/>
            <a:ext cx="2185310"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4 - Optimisation</a:t>
            </a:r>
          </a:p>
        </p:txBody>
      </p:sp>
      <p:sp>
        <p:nvSpPr>
          <p:cNvPr id="16" name="Title 1"/>
          <p:cNvSpPr txBox="1">
            <a:spLocks/>
          </p:cNvSpPr>
          <p:nvPr userDrawn="1"/>
        </p:nvSpPr>
        <p:spPr>
          <a:xfrm>
            <a:off x="3277980" y="0"/>
            <a:ext cx="2211314" cy="548680"/>
          </a:xfrm>
          <a:prstGeom prst="rect">
            <a:avLst/>
          </a:prstGeom>
          <a:solidFill>
            <a:schemeClr val="bg1">
              <a:lumMod val="85000"/>
            </a:schemeClr>
          </a:solidFill>
          <a:ln>
            <a:solidFill>
              <a:schemeClr val="tx1"/>
            </a:solidFill>
          </a:ln>
          <a:scene3d>
            <a:camera prst="orthographicFront"/>
            <a:lightRig rig="threePt" dir="t"/>
          </a:scene3d>
          <a:sp3d extrusionH="114300" prstMaterial="matte">
            <a:bevelT w="114300" h="177800" prst="relaxedInset"/>
            <a:extrusionClr>
              <a:schemeClr val="tx1"/>
            </a:extrusionClr>
          </a:sp3d>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1" i="0" u="none" strike="noStrike" kern="1200" cap="none" spc="0" normalizeH="0" baseline="0" noProof="0" dirty="0" smtClean="0">
                <a:ln>
                  <a:noFill/>
                </a:ln>
                <a:effectLst/>
                <a:uLnTx/>
                <a:uFillTx/>
                <a:latin typeface="Baskerville Old Face" pitchFamily="18" charset="0"/>
                <a:ea typeface="+mj-ea"/>
                <a:cs typeface="+mj-cs"/>
              </a:rPr>
              <a:t>3 - Classification</a:t>
            </a:r>
          </a:p>
        </p:txBody>
      </p:sp>
    </p:spTree>
    <p:extLst>
      <p:ext uri="{BB962C8B-B14F-4D97-AF65-F5344CB8AC3E}">
        <p14:creationId xmlns:p14="http://schemas.microsoft.com/office/powerpoint/2010/main" val="26561134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4B5007FA-7E5B-4226-9796-C011AC3285FA}" type="datetime1">
              <a:rPr lang="en-GB" smtClean="0"/>
              <a:t>05/07/2013</a:t>
            </a:fld>
            <a:endParaRPr lang="en-GB"/>
          </a:p>
        </p:txBody>
      </p:sp>
      <p:sp>
        <p:nvSpPr>
          <p:cNvPr id="7" name="Footer Placeholder 4"/>
          <p:cNvSpPr>
            <a:spLocks noGrp="1"/>
          </p:cNvSpPr>
          <p:nvPr>
            <p:ph type="ftr" sz="quarter" idx="11"/>
          </p:nvPr>
        </p:nvSpPr>
        <p:spPr>
          <a:xfrm>
            <a:off x="6156176" y="6381328"/>
            <a:ext cx="2895600" cy="365125"/>
          </a:xfrm>
        </p:spPr>
        <p:txBody>
          <a:bodyPr/>
          <a:lstStyle/>
          <a:p>
            <a:endParaRPr lang="en-GB" dirty="0"/>
          </a:p>
        </p:txBody>
      </p:sp>
      <p:sp>
        <p:nvSpPr>
          <p:cNvPr id="8" name="Slide Number Placeholder 5"/>
          <p:cNvSpPr>
            <a:spLocks noGrp="1"/>
          </p:cNvSpPr>
          <p:nvPr>
            <p:ph type="sldNum" sz="quarter" idx="12"/>
          </p:nvPr>
        </p:nvSpPr>
        <p:spPr>
          <a:xfrm>
            <a:off x="3419872" y="6381328"/>
            <a:ext cx="2133600" cy="365125"/>
          </a:xfrm>
        </p:spPr>
        <p:txBody>
          <a:bodyPr/>
          <a:lstStyle>
            <a:lvl1pPr algn="ctr">
              <a:defRPr/>
            </a:lvl1pPr>
          </a:lstStyle>
          <a:p>
            <a:fld id="{77C4773A-C3D5-4549-A6D2-7F1166EF7514}" type="slidenum">
              <a:rPr lang="en-GB" smtClean="0"/>
              <a:pPr/>
              <a:t>‹#›</a:t>
            </a:fld>
            <a:r>
              <a:rPr lang="en-GB" dirty="0" smtClean="0"/>
              <a:t> of 26</a:t>
            </a:r>
            <a:endParaRPr lang="en-GB" dirty="0"/>
          </a:p>
        </p:txBody>
      </p:sp>
      <p:sp>
        <p:nvSpPr>
          <p:cNvPr id="9" name="Title 1"/>
          <p:cNvSpPr txBox="1">
            <a:spLocks/>
          </p:cNvSpPr>
          <p:nvPr userDrawn="1"/>
        </p:nvSpPr>
        <p:spPr>
          <a:xfrm>
            <a:off x="0" y="0"/>
            <a:ext cx="1331640"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1 - Intro</a:t>
            </a:r>
          </a:p>
        </p:txBody>
      </p:sp>
      <p:sp>
        <p:nvSpPr>
          <p:cNvPr id="10" name="Title 1"/>
          <p:cNvSpPr txBox="1">
            <a:spLocks/>
          </p:cNvSpPr>
          <p:nvPr userDrawn="1"/>
        </p:nvSpPr>
        <p:spPr>
          <a:xfrm>
            <a:off x="1331640" y="0"/>
            <a:ext cx="1944216"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2 - Regression</a:t>
            </a:r>
          </a:p>
        </p:txBody>
      </p:sp>
      <p:sp>
        <p:nvSpPr>
          <p:cNvPr id="11" name="Title 1"/>
          <p:cNvSpPr txBox="1">
            <a:spLocks/>
          </p:cNvSpPr>
          <p:nvPr userDrawn="1"/>
        </p:nvSpPr>
        <p:spPr>
          <a:xfrm>
            <a:off x="7668344" y="0"/>
            <a:ext cx="1475656"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5 - </a:t>
            </a:r>
            <a:r>
              <a:rPr kumimoji="0" lang="en-GB" sz="2400" b="0" i="0" u="none" strike="noStrike" kern="1200" cap="none" spc="0" normalizeH="0" baseline="0" noProof="0" dirty="0" err="1" smtClean="0">
                <a:ln>
                  <a:noFill/>
                </a:ln>
                <a:effectLst/>
                <a:uLnTx/>
                <a:uFillTx/>
                <a:latin typeface="Baskerville Old Face" pitchFamily="18" charset="0"/>
                <a:ea typeface="+mj-ea"/>
                <a:cs typeface="+mj-cs"/>
              </a:rPr>
              <a:t>Misc</a:t>
            </a:r>
            <a:endParaRPr kumimoji="0" lang="en-GB" sz="2400" b="0" i="0" u="none" strike="noStrike" kern="1200" cap="none" spc="0" normalizeH="0" baseline="0" noProof="0" dirty="0" smtClean="0">
              <a:ln>
                <a:noFill/>
              </a:ln>
              <a:effectLst/>
              <a:uLnTx/>
              <a:uFillTx/>
              <a:latin typeface="Baskerville Old Face" pitchFamily="18" charset="0"/>
              <a:ea typeface="+mj-ea"/>
              <a:cs typeface="+mj-cs"/>
            </a:endParaRPr>
          </a:p>
        </p:txBody>
      </p:sp>
      <p:sp>
        <p:nvSpPr>
          <p:cNvPr id="12" name="Title 1"/>
          <p:cNvSpPr txBox="1">
            <a:spLocks/>
          </p:cNvSpPr>
          <p:nvPr userDrawn="1"/>
        </p:nvSpPr>
        <p:spPr>
          <a:xfrm>
            <a:off x="3275856" y="0"/>
            <a:ext cx="2213438"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3 - Classification</a:t>
            </a:r>
          </a:p>
        </p:txBody>
      </p:sp>
      <p:sp>
        <p:nvSpPr>
          <p:cNvPr id="13" name="Title 1"/>
          <p:cNvSpPr txBox="1">
            <a:spLocks/>
          </p:cNvSpPr>
          <p:nvPr userDrawn="1"/>
        </p:nvSpPr>
        <p:spPr>
          <a:xfrm>
            <a:off x="0" y="548680"/>
            <a:ext cx="2736304" cy="36004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1900" dirty="0" smtClean="0">
                <a:latin typeface="Baskerville Old Face" pitchFamily="18" charset="0"/>
                <a:ea typeface="+mj-ea"/>
                <a:cs typeface="+mj-cs"/>
              </a:rPr>
              <a:t>4.1 - GPGO</a:t>
            </a:r>
            <a:endParaRPr kumimoji="0" lang="en-GB" sz="1900" b="0" i="0" u="none" strike="noStrike" kern="1200" cap="none" spc="0" normalizeH="0" baseline="0" noProof="0" dirty="0" smtClean="0">
              <a:ln>
                <a:noFill/>
              </a:ln>
              <a:effectLst/>
              <a:uLnTx/>
              <a:uFillTx/>
              <a:latin typeface="Baskerville Old Face" pitchFamily="18" charset="0"/>
              <a:ea typeface="+mj-ea"/>
              <a:cs typeface="+mj-cs"/>
            </a:endParaRPr>
          </a:p>
        </p:txBody>
      </p:sp>
      <p:sp>
        <p:nvSpPr>
          <p:cNvPr id="14" name="Title 1"/>
          <p:cNvSpPr txBox="1">
            <a:spLocks/>
          </p:cNvSpPr>
          <p:nvPr userDrawn="1"/>
        </p:nvSpPr>
        <p:spPr>
          <a:xfrm>
            <a:off x="2736304" y="548680"/>
            <a:ext cx="3275856" cy="36004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1900" b="0" dirty="0" smtClean="0">
                <a:latin typeface="Baskerville Old Face" pitchFamily="18" charset="0"/>
                <a:ea typeface="+mj-ea"/>
                <a:cs typeface="+mj-cs"/>
              </a:rPr>
              <a:t>4.2 – </a:t>
            </a:r>
            <a:r>
              <a:rPr lang="en-GB" sz="1900" kern="1200" dirty="0" smtClean="0">
                <a:solidFill>
                  <a:schemeClr val="tx1"/>
                </a:solidFill>
                <a:latin typeface="Baskerville Old Face" pitchFamily="18" charset="0"/>
                <a:ea typeface="+mn-ea"/>
                <a:cs typeface="+mn-cs"/>
              </a:rPr>
              <a:t>Calculus</a:t>
            </a:r>
            <a:r>
              <a:rPr lang="en-GB" sz="1900" kern="1200" baseline="0" dirty="0" smtClean="0">
                <a:solidFill>
                  <a:schemeClr val="tx1"/>
                </a:solidFill>
                <a:latin typeface="Baskerville Old Face" pitchFamily="18" charset="0"/>
                <a:ea typeface="+mn-ea"/>
                <a:cs typeface="+mn-cs"/>
              </a:rPr>
              <a:t> in GPs</a:t>
            </a:r>
            <a:endParaRPr kumimoji="0" lang="en-GB" sz="1900" b="0" i="0" u="none" strike="noStrike" kern="1200" cap="none" spc="0" normalizeH="0" baseline="0" noProof="0" dirty="0" smtClean="0">
              <a:ln>
                <a:noFill/>
              </a:ln>
              <a:effectLst/>
              <a:uLnTx/>
              <a:uFillTx/>
              <a:latin typeface="Baskerville Old Face" pitchFamily="18" charset="0"/>
              <a:ea typeface="+mj-ea"/>
              <a:cs typeface="+mj-cs"/>
            </a:endParaRPr>
          </a:p>
        </p:txBody>
      </p:sp>
      <p:sp>
        <p:nvSpPr>
          <p:cNvPr id="15" name="Title 1"/>
          <p:cNvSpPr txBox="1">
            <a:spLocks/>
          </p:cNvSpPr>
          <p:nvPr userDrawn="1"/>
        </p:nvSpPr>
        <p:spPr>
          <a:xfrm>
            <a:off x="6012160" y="548680"/>
            <a:ext cx="3131840" cy="36004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lvl="0" algn="ctr">
              <a:spcBef>
                <a:spcPct val="0"/>
              </a:spcBef>
              <a:defRPr/>
            </a:pPr>
            <a:r>
              <a:rPr kumimoji="0" lang="en-GB" sz="1900" b="0" i="0" u="none" strike="noStrike" kern="1200" cap="none" spc="0" normalizeH="0" baseline="0" noProof="0" dirty="0" smtClean="0">
                <a:ln>
                  <a:noFill/>
                </a:ln>
                <a:effectLst/>
                <a:uLnTx/>
                <a:uFillTx/>
                <a:latin typeface="Baskerville Old Face" pitchFamily="18" charset="0"/>
                <a:ea typeface="+mj-ea"/>
                <a:cs typeface="+mj-cs"/>
              </a:rPr>
              <a:t>4.3 – </a:t>
            </a:r>
            <a:r>
              <a:rPr lang="en-GB" sz="1900" dirty="0" smtClean="0">
                <a:latin typeface="Baskerville Old Face" pitchFamily="18" charset="0"/>
              </a:rPr>
              <a:t>GPs for QN</a:t>
            </a:r>
            <a:endParaRPr kumimoji="0" lang="en-GB" sz="1900" i="0" u="none" strike="noStrike" kern="1200" cap="none" spc="0" normalizeH="0" baseline="0" noProof="0" dirty="0" smtClean="0">
              <a:ln>
                <a:noFill/>
              </a:ln>
              <a:effectLst/>
              <a:uLnTx/>
              <a:uFillTx/>
              <a:latin typeface="Baskerville Old Face" pitchFamily="18" charset="0"/>
              <a:ea typeface="+mj-ea"/>
              <a:cs typeface="+mj-cs"/>
            </a:endParaRPr>
          </a:p>
        </p:txBody>
      </p:sp>
      <p:sp>
        <p:nvSpPr>
          <p:cNvPr id="17" name="Content Placeholder 2"/>
          <p:cNvSpPr>
            <a:spLocks noGrp="1"/>
          </p:cNvSpPr>
          <p:nvPr>
            <p:ph idx="4294967295" hasCustomPrompt="1"/>
          </p:nvPr>
        </p:nvSpPr>
        <p:spPr>
          <a:xfrm>
            <a:off x="971550" y="1628800"/>
            <a:ext cx="7848600" cy="4536504"/>
          </a:xfrm>
        </p:spPr>
        <p:txBody>
          <a:bodyPr>
            <a:normAutofit/>
          </a:bodyPr>
          <a:lstStyle>
            <a:lvl1pPr marL="342900" indent="-342900">
              <a:buFontTx/>
              <a:buBlip>
                <a:blip r:embed="rId2"/>
              </a:buBlip>
              <a:defRPr sz="3200"/>
            </a:lvl1pPr>
            <a:lvl2pPr marL="742950" indent="-285750">
              <a:buFontTx/>
              <a:buBlip>
                <a:blip r:embed="rId2"/>
              </a:buBlip>
              <a:defRPr sz="2400"/>
            </a:lvl2pPr>
          </a:lstStyle>
          <a:p>
            <a:r>
              <a:rPr lang="en-GB" sz="2000" dirty="0" smtClean="0">
                <a:latin typeface="Arial" pitchFamily="34" charset="0"/>
                <a:cs typeface="Arial" pitchFamily="34" charset="0"/>
              </a:rPr>
              <a:t>&lt;Level 1&gt;</a:t>
            </a:r>
          </a:p>
          <a:p>
            <a:pPr lvl="1"/>
            <a:r>
              <a:rPr lang="en-GB" sz="2000" dirty="0" smtClean="0">
                <a:latin typeface="Arial" pitchFamily="34" charset="0"/>
                <a:cs typeface="Arial" pitchFamily="34" charset="0"/>
              </a:rPr>
              <a:t>&lt;Level 2&gt;</a:t>
            </a:r>
          </a:p>
          <a:p>
            <a:r>
              <a:rPr lang="en-GB" sz="2000" dirty="0" smtClean="0">
                <a:latin typeface="Arial" pitchFamily="34" charset="0"/>
                <a:cs typeface="Arial" pitchFamily="34" charset="0"/>
              </a:rPr>
              <a:t>&lt;Level 1&gt;</a:t>
            </a:r>
          </a:p>
          <a:p>
            <a:pPr lvl="1"/>
            <a:r>
              <a:rPr lang="en-GB" sz="2000" dirty="0" smtClean="0">
                <a:latin typeface="Arial" pitchFamily="34" charset="0"/>
                <a:cs typeface="Arial" pitchFamily="34" charset="0"/>
              </a:rPr>
              <a:t>&lt;Level 2&gt;</a:t>
            </a:r>
          </a:p>
          <a:p>
            <a:r>
              <a:rPr lang="en-GB" sz="2000" dirty="0" smtClean="0">
                <a:latin typeface="Arial" pitchFamily="34" charset="0"/>
                <a:cs typeface="Arial" pitchFamily="34" charset="0"/>
              </a:rPr>
              <a:t>&lt;Level 1&gt;</a:t>
            </a:r>
          </a:p>
          <a:p>
            <a:pPr lvl="1"/>
            <a:r>
              <a:rPr lang="en-GB" sz="2000" dirty="0" smtClean="0">
                <a:latin typeface="Arial" pitchFamily="34" charset="0"/>
                <a:cs typeface="Arial" pitchFamily="34" charset="0"/>
              </a:rPr>
              <a:t>&lt;Level 2&gt;</a:t>
            </a:r>
          </a:p>
          <a:p>
            <a:r>
              <a:rPr lang="en-GB" sz="2000" dirty="0" smtClean="0">
                <a:latin typeface="Arial" pitchFamily="34" charset="0"/>
                <a:cs typeface="Arial" pitchFamily="34" charset="0"/>
              </a:rPr>
              <a:t>&lt;Level 1&gt;</a:t>
            </a:r>
          </a:p>
          <a:p>
            <a:pPr lvl="1"/>
            <a:r>
              <a:rPr lang="en-GB" sz="2000" dirty="0" smtClean="0">
                <a:latin typeface="Arial" pitchFamily="34" charset="0"/>
                <a:cs typeface="Arial" pitchFamily="34" charset="0"/>
              </a:rPr>
              <a:t>&lt;Level 2&gt;</a:t>
            </a:r>
          </a:p>
          <a:p>
            <a:pPr lvl="1"/>
            <a:endParaRPr lang="en-GB" sz="2000" dirty="0" smtClean="0">
              <a:latin typeface="Arial" pitchFamily="34" charset="0"/>
              <a:cs typeface="Arial" pitchFamily="34" charset="0"/>
            </a:endParaRPr>
          </a:p>
        </p:txBody>
      </p:sp>
      <p:sp>
        <p:nvSpPr>
          <p:cNvPr id="18" name="Title 1"/>
          <p:cNvSpPr txBox="1">
            <a:spLocks/>
          </p:cNvSpPr>
          <p:nvPr userDrawn="1"/>
        </p:nvSpPr>
        <p:spPr>
          <a:xfrm>
            <a:off x="5483034" y="0"/>
            <a:ext cx="2185310"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4 - Optimisation</a:t>
            </a:r>
          </a:p>
        </p:txBody>
      </p:sp>
      <p:sp>
        <p:nvSpPr>
          <p:cNvPr id="16" name="Title 1"/>
          <p:cNvSpPr txBox="1">
            <a:spLocks/>
          </p:cNvSpPr>
          <p:nvPr userDrawn="1"/>
        </p:nvSpPr>
        <p:spPr>
          <a:xfrm>
            <a:off x="5483034" y="0"/>
            <a:ext cx="2185310" cy="548680"/>
          </a:xfrm>
          <a:prstGeom prst="rect">
            <a:avLst/>
          </a:prstGeom>
          <a:solidFill>
            <a:schemeClr val="bg1">
              <a:lumMod val="85000"/>
            </a:schemeClr>
          </a:solidFill>
          <a:ln>
            <a:solidFill>
              <a:schemeClr val="tx1"/>
            </a:solidFill>
          </a:ln>
          <a:scene3d>
            <a:camera prst="orthographicFront"/>
            <a:lightRig rig="threePt" dir="t"/>
          </a:scene3d>
          <a:sp3d extrusionH="114300" prstMaterial="matte">
            <a:bevelT w="114300" h="177800" prst="relaxedInset"/>
            <a:extrusionClr>
              <a:schemeClr val="tx1"/>
            </a:extrusionClr>
          </a:sp3d>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1" i="0" u="none" strike="noStrike" kern="1200" cap="none" spc="0" normalizeH="0" baseline="0" noProof="0" dirty="0" smtClean="0">
                <a:ln>
                  <a:noFill/>
                </a:ln>
                <a:effectLst/>
                <a:uLnTx/>
                <a:uFillTx/>
                <a:latin typeface="Baskerville Old Face" pitchFamily="18" charset="0"/>
                <a:ea typeface="+mj-ea"/>
                <a:cs typeface="+mj-cs"/>
              </a:rPr>
              <a:t>4 - Optimisation</a:t>
            </a:r>
          </a:p>
        </p:txBody>
      </p:sp>
    </p:spTree>
    <p:extLst>
      <p:ext uri="{BB962C8B-B14F-4D97-AF65-F5344CB8AC3E}">
        <p14:creationId xmlns:p14="http://schemas.microsoft.com/office/powerpoint/2010/main" val="12068276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25391A3-32A0-4058-9184-16818FB6DD6D}" type="datetime1">
              <a:rPr lang="en-GB" smtClean="0"/>
              <a:t>05/07/2013</a:t>
            </a:fld>
            <a:endParaRPr lang="en-GB"/>
          </a:p>
        </p:txBody>
      </p:sp>
      <p:sp>
        <p:nvSpPr>
          <p:cNvPr id="7" name="Footer Placeholder 4"/>
          <p:cNvSpPr>
            <a:spLocks noGrp="1"/>
          </p:cNvSpPr>
          <p:nvPr>
            <p:ph type="ftr" sz="quarter" idx="11"/>
          </p:nvPr>
        </p:nvSpPr>
        <p:spPr>
          <a:xfrm>
            <a:off x="6156176" y="6381328"/>
            <a:ext cx="2895600" cy="365125"/>
          </a:xfrm>
        </p:spPr>
        <p:txBody>
          <a:bodyPr/>
          <a:lstStyle/>
          <a:p>
            <a:endParaRPr lang="en-GB" dirty="0"/>
          </a:p>
        </p:txBody>
      </p:sp>
      <p:sp>
        <p:nvSpPr>
          <p:cNvPr id="8" name="Slide Number Placeholder 5"/>
          <p:cNvSpPr>
            <a:spLocks noGrp="1"/>
          </p:cNvSpPr>
          <p:nvPr>
            <p:ph type="sldNum" sz="quarter" idx="12"/>
          </p:nvPr>
        </p:nvSpPr>
        <p:spPr>
          <a:xfrm>
            <a:off x="3419872" y="6381328"/>
            <a:ext cx="2133600" cy="365125"/>
          </a:xfrm>
        </p:spPr>
        <p:txBody>
          <a:bodyPr/>
          <a:lstStyle>
            <a:lvl1pPr algn="ctr">
              <a:defRPr/>
            </a:lvl1pPr>
          </a:lstStyle>
          <a:p>
            <a:fld id="{77C4773A-C3D5-4549-A6D2-7F1166EF7514}" type="slidenum">
              <a:rPr lang="en-GB" smtClean="0"/>
              <a:pPr/>
              <a:t>‹#›</a:t>
            </a:fld>
            <a:r>
              <a:rPr lang="en-GB" dirty="0" smtClean="0"/>
              <a:t> of 26</a:t>
            </a:r>
            <a:endParaRPr lang="en-GB" dirty="0"/>
          </a:p>
        </p:txBody>
      </p:sp>
      <p:sp>
        <p:nvSpPr>
          <p:cNvPr id="9" name="Title 1"/>
          <p:cNvSpPr txBox="1">
            <a:spLocks/>
          </p:cNvSpPr>
          <p:nvPr userDrawn="1"/>
        </p:nvSpPr>
        <p:spPr>
          <a:xfrm>
            <a:off x="0" y="0"/>
            <a:ext cx="1331640"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1 - Intro</a:t>
            </a:r>
          </a:p>
        </p:txBody>
      </p:sp>
      <p:sp>
        <p:nvSpPr>
          <p:cNvPr id="10" name="Title 1"/>
          <p:cNvSpPr txBox="1">
            <a:spLocks/>
          </p:cNvSpPr>
          <p:nvPr userDrawn="1"/>
        </p:nvSpPr>
        <p:spPr>
          <a:xfrm>
            <a:off x="1331640" y="0"/>
            <a:ext cx="1944216"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2 - Regression</a:t>
            </a:r>
          </a:p>
        </p:txBody>
      </p:sp>
      <p:sp>
        <p:nvSpPr>
          <p:cNvPr id="11" name="Title 1"/>
          <p:cNvSpPr txBox="1">
            <a:spLocks/>
          </p:cNvSpPr>
          <p:nvPr userDrawn="1"/>
        </p:nvSpPr>
        <p:spPr>
          <a:xfrm>
            <a:off x="7668344" y="0"/>
            <a:ext cx="1475656"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5 - </a:t>
            </a:r>
            <a:r>
              <a:rPr kumimoji="0" lang="en-GB" sz="2400" b="0" i="0" u="none" strike="noStrike" kern="1200" cap="none" spc="0" normalizeH="0" baseline="0" noProof="0" dirty="0" err="1" smtClean="0">
                <a:ln>
                  <a:noFill/>
                </a:ln>
                <a:effectLst/>
                <a:uLnTx/>
                <a:uFillTx/>
                <a:latin typeface="Baskerville Old Face" pitchFamily="18" charset="0"/>
                <a:ea typeface="+mj-ea"/>
                <a:cs typeface="+mj-cs"/>
              </a:rPr>
              <a:t>Misc</a:t>
            </a:r>
            <a:endParaRPr kumimoji="0" lang="en-GB" sz="2400" b="0" i="0" u="none" strike="noStrike" kern="1200" cap="none" spc="0" normalizeH="0" baseline="0" noProof="0" dirty="0" smtClean="0">
              <a:ln>
                <a:noFill/>
              </a:ln>
              <a:effectLst/>
              <a:uLnTx/>
              <a:uFillTx/>
              <a:latin typeface="Baskerville Old Face" pitchFamily="18" charset="0"/>
              <a:ea typeface="+mj-ea"/>
              <a:cs typeface="+mj-cs"/>
            </a:endParaRPr>
          </a:p>
        </p:txBody>
      </p:sp>
      <p:sp>
        <p:nvSpPr>
          <p:cNvPr id="12" name="Title 1"/>
          <p:cNvSpPr txBox="1">
            <a:spLocks/>
          </p:cNvSpPr>
          <p:nvPr userDrawn="1"/>
        </p:nvSpPr>
        <p:spPr>
          <a:xfrm>
            <a:off x="3275856" y="0"/>
            <a:ext cx="2213438"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3 - Classification</a:t>
            </a:r>
          </a:p>
        </p:txBody>
      </p:sp>
      <p:sp>
        <p:nvSpPr>
          <p:cNvPr id="13" name="Title 1"/>
          <p:cNvSpPr txBox="1">
            <a:spLocks/>
          </p:cNvSpPr>
          <p:nvPr userDrawn="1"/>
        </p:nvSpPr>
        <p:spPr>
          <a:xfrm>
            <a:off x="0" y="548680"/>
            <a:ext cx="3275856" cy="36004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1900" dirty="0" smtClean="0">
                <a:latin typeface="Baskerville Old Face" pitchFamily="18" charset="0"/>
                <a:ea typeface="+mj-ea"/>
                <a:cs typeface="+mj-cs"/>
              </a:rPr>
              <a:t>5.1 – Dimensionality Reduction</a:t>
            </a:r>
            <a:endParaRPr kumimoji="0" lang="en-GB" sz="1900" b="0" i="0" u="none" strike="noStrike" kern="1200" cap="none" spc="0" normalizeH="0" baseline="0" noProof="0" dirty="0" smtClean="0">
              <a:ln>
                <a:noFill/>
              </a:ln>
              <a:effectLst/>
              <a:uLnTx/>
              <a:uFillTx/>
              <a:latin typeface="Baskerville Old Face" pitchFamily="18" charset="0"/>
              <a:ea typeface="+mj-ea"/>
              <a:cs typeface="+mj-cs"/>
            </a:endParaRPr>
          </a:p>
        </p:txBody>
      </p:sp>
      <p:sp>
        <p:nvSpPr>
          <p:cNvPr id="14" name="Title 1"/>
          <p:cNvSpPr txBox="1">
            <a:spLocks/>
          </p:cNvSpPr>
          <p:nvPr userDrawn="1"/>
        </p:nvSpPr>
        <p:spPr>
          <a:xfrm>
            <a:off x="3275856" y="548680"/>
            <a:ext cx="2736304" cy="36004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1900" b="0" dirty="0" smtClean="0">
                <a:latin typeface="Baskerville Old Face" pitchFamily="18" charset="0"/>
                <a:ea typeface="+mj-ea"/>
                <a:cs typeface="+mj-cs"/>
              </a:rPr>
              <a:t>5.2 – </a:t>
            </a:r>
            <a:r>
              <a:rPr lang="en-GB" sz="1900" kern="1200" dirty="0" smtClean="0">
                <a:solidFill>
                  <a:schemeClr val="tx1"/>
                </a:solidFill>
                <a:latin typeface="Baskerville Old Face" pitchFamily="18" charset="0"/>
                <a:ea typeface="+mn-ea"/>
                <a:cs typeface="+mn-cs"/>
              </a:rPr>
              <a:t>State Space Models</a:t>
            </a:r>
            <a:endParaRPr kumimoji="0" lang="en-GB" sz="1900" b="0" i="0" u="none" strike="noStrike" kern="1200" cap="none" spc="0" normalizeH="0" baseline="0" noProof="0" dirty="0" smtClean="0">
              <a:ln>
                <a:noFill/>
              </a:ln>
              <a:effectLst/>
              <a:uLnTx/>
              <a:uFillTx/>
              <a:latin typeface="Baskerville Old Face" pitchFamily="18" charset="0"/>
              <a:ea typeface="+mj-ea"/>
              <a:cs typeface="+mj-cs"/>
            </a:endParaRPr>
          </a:p>
        </p:txBody>
      </p:sp>
      <p:sp>
        <p:nvSpPr>
          <p:cNvPr id="15" name="Title 1"/>
          <p:cNvSpPr txBox="1">
            <a:spLocks/>
          </p:cNvSpPr>
          <p:nvPr userDrawn="1"/>
        </p:nvSpPr>
        <p:spPr>
          <a:xfrm>
            <a:off x="6012160" y="548680"/>
            <a:ext cx="3131840" cy="36004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lvl="0" algn="ctr">
              <a:spcBef>
                <a:spcPct val="0"/>
              </a:spcBef>
              <a:defRPr/>
            </a:pPr>
            <a:r>
              <a:rPr kumimoji="0" lang="en-GB" sz="1900" b="0" i="0" u="none" strike="noStrike" kern="1200" cap="none" spc="0" normalizeH="0" baseline="0" noProof="0" dirty="0" smtClean="0">
                <a:ln>
                  <a:noFill/>
                </a:ln>
                <a:effectLst/>
                <a:uLnTx/>
                <a:uFillTx/>
                <a:latin typeface="Baskerville Old Face" pitchFamily="18" charset="0"/>
                <a:ea typeface="+mj-ea"/>
                <a:cs typeface="+mj-cs"/>
              </a:rPr>
              <a:t>5.3 – </a:t>
            </a:r>
            <a:r>
              <a:rPr lang="en-GB" sz="1900" dirty="0" smtClean="0">
                <a:latin typeface="Baskerville Old Face" pitchFamily="18" charset="0"/>
              </a:rPr>
              <a:t>Deep GPs</a:t>
            </a:r>
            <a:endParaRPr kumimoji="0" lang="en-GB" sz="1900" i="0" u="none" strike="noStrike" kern="1200" cap="none" spc="0" normalizeH="0" baseline="0" noProof="0" dirty="0" smtClean="0">
              <a:ln>
                <a:noFill/>
              </a:ln>
              <a:effectLst/>
              <a:uLnTx/>
              <a:uFillTx/>
              <a:latin typeface="Baskerville Old Face" pitchFamily="18" charset="0"/>
              <a:ea typeface="+mj-ea"/>
              <a:cs typeface="+mj-cs"/>
            </a:endParaRPr>
          </a:p>
        </p:txBody>
      </p:sp>
      <p:sp>
        <p:nvSpPr>
          <p:cNvPr id="17" name="Content Placeholder 2"/>
          <p:cNvSpPr>
            <a:spLocks noGrp="1"/>
          </p:cNvSpPr>
          <p:nvPr>
            <p:ph idx="4294967295" hasCustomPrompt="1"/>
          </p:nvPr>
        </p:nvSpPr>
        <p:spPr>
          <a:xfrm>
            <a:off x="971550" y="1628800"/>
            <a:ext cx="7848600" cy="4536504"/>
          </a:xfrm>
        </p:spPr>
        <p:txBody>
          <a:bodyPr>
            <a:normAutofit/>
          </a:bodyPr>
          <a:lstStyle>
            <a:lvl1pPr marL="342900" indent="-342900">
              <a:buFontTx/>
              <a:buBlip>
                <a:blip r:embed="rId2"/>
              </a:buBlip>
              <a:defRPr sz="3200"/>
            </a:lvl1pPr>
            <a:lvl2pPr marL="742950" indent="-285750">
              <a:buFontTx/>
              <a:buBlip>
                <a:blip r:embed="rId2"/>
              </a:buBlip>
              <a:defRPr sz="2400"/>
            </a:lvl2pPr>
          </a:lstStyle>
          <a:p>
            <a:r>
              <a:rPr lang="en-GB" sz="2000" dirty="0" smtClean="0">
                <a:latin typeface="Arial" pitchFamily="34" charset="0"/>
                <a:cs typeface="Arial" pitchFamily="34" charset="0"/>
              </a:rPr>
              <a:t>&lt;Level 1&gt;</a:t>
            </a:r>
          </a:p>
          <a:p>
            <a:pPr lvl="1"/>
            <a:r>
              <a:rPr lang="en-GB" sz="2000" dirty="0" smtClean="0">
                <a:latin typeface="Arial" pitchFamily="34" charset="0"/>
                <a:cs typeface="Arial" pitchFamily="34" charset="0"/>
              </a:rPr>
              <a:t>&lt;Level 2&gt;</a:t>
            </a:r>
          </a:p>
          <a:p>
            <a:r>
              <a:rPr lang="en-GB" sz="2000" dirty="0" smtClean="0">
                <a:latin typeface="Arial" pitchFamily="34" charset="0"/>
                <a:cs typeface="Arial" pitchFamily="34" charset="0"/>
              </a:rPr>
              <a:t>&lt;Level 1&gt;</a:t>
            </a:r>
          </a:p>
          <a:p>
            <a:pPr lvl="1"/>
            <a:r>
              <a:rPr lang="en-GB" sz="2000" dirty="0" smtClean="0">
                <a:latin typeface="Arial" pitchFamily="34" charset="0"/>
                <a:cs typeface="Arial" pitchFamily="34" charset="0"/>
              </a:rPr>
              <a:t>&lt;Level 2&gt;</a:t>
            </a:r>
          </a:p>
          <a:p>
            <a:r>
              <a:rPr lang="en-GB" sz="2000" dirty="0" smtClean="0">
                <a:latin typeface="Arial" pitchFamily="34" charset="0"/>
                <a:cs typeface="Arial" pitchFamily="34" charset="0"/>
              </a:rPr>
              <a:t>&lt;Level 1&gt;</a:t>
            </a:r>
          </a:p>
          <a:p>
            <a:pPr lvl="1"/>
            <a:r>
              <a:rPr lang="en-GB" sz="2000" dirty="0" smtClean="0">
                <a:latin typeface="Arial" pitchFamily="34" charset="0"/>
                <a:cs typeface="Arial" pitchFamily="34" charset="0"/>
              </a:rPr>
              <a:t>&lt;Level 2&gt;</a:t>
            </a:r>
          </a:p>
          <a:p>
            <a:r>
              <a:rPr lang="en-GB" sz="2000" dirty="0" smtClean="0">
                <a:latin typeface="Arial" pitchFamily="34" charset="0"/>
                <a:cs typeface="Arial" pitchFamily="34" charset="0"/>
              </a:rPr>
              <a:t>&lt;Level 1&gt;</a:t>
            </a:r>
          </a:p>
          <a:p>
            <a:pPr lvl="1"/>
            <a:r>
              <a:rPr lang="en-GB" sz="2000" dirty="0" smtClean="0">
                <a:latin typeface="Arial" pitchFamily="34" charset="0"/>
                <a:cs typeface="Arial" pitchFamily="34" charset="0"/>
              </a:rPr>
              <a:t>&lt;Level 2&gt;</a:t>
            </a:r>
          </a:p>
          <a:p>
            <a:pPr lvl="1"/>
            <a:endParaRPr lang="en-GB" sz="2000" dirty="0" smtClean="0">
              <a:latin typeface="Arial" pitchFamily="34" charset="0"/>
              <a:cs typeface="Arial" pitchFamily="34" charset="0"/>
            </a:endParaRPr>
          </a:p>
        </p:txBody>
      </p:sp>
      <p:sp>
        <p:nvSpPr>
          <p:cNvPr id="18" name="Title 1"/>
          <p:cNvSpPr txBox="1">
            <a:spLocks/>
          </p:cNvSpPr>
          <p:nvPr userDrawn="1"/>
        </p:nvSpPr>
        <p:spPr>
          <a:xfrm>
            <a:off x="5483034" y="0"/>
            <a:ext cx="2185310"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4 - Optimisation</a:t>
            </a:r>
          </a:p>
        </p:txBody>
      </p:sp>
      <p:sp>
        <p:nvSpPr>
          <p:cNvPr id="16" name="Title 1"/>
          <p:cNvSpPr txBox="1">
            <a:spLocks/>
          </p:cNvSpPr>
          <p:nvPr userDrawn="1"/>
        </p:nvSpPr>
        <p:spPr>
          <a:xfrm>
            <a:off x="7668344" y="0"/>
            <a:ext cx="1475656" cy="548680"/>
          </a:xfrm>
          <a:prstGeom prst="rect">
            <a:avLst/>
          </a:prstGeom>
          <a:solidFill>
            <a:schemeClr val="bg1">
              <a:lumMod val="85000"/>
            </a:schemeClr>
          </a:solidFill>
          <a:ln>
            <a:solidFill>
              <a:schemeClr val="tx1"/>
            </a:solidFill>
          </a:ln>
          <a:scene3d>
            <a:camera prst="orthographicFront"/>
            <a:lightRig rig="threePt" dir="t"/>
          </a:scene3d>
          <a:sp3d extrusionH="114300" prstMaterial="matte">
            <a:bevelT w="114300" h="177800" prst="relaxedInset"/>
            <a:extrusionClr>
              <a:schemeClr val="tx1"/>
            </a:extrusionClr>
          </a:sp3d>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1" i="0" u="none" strike="noStrike" kern="1200" cap="none" spc="0" normalizeH="0" baseline="0" noProof="0" dirty="0" smtClean="0">
                <a:ln>
                  <a:noFill/>
                </a:ln>
                <a:effectLst/>
                <a:uLnTx/>
                <a:uFillTx/>
                <a:latin typeface="Baskerville Old Face" pitchFamily="18" charset="0"/>
                <a:ea typeface="+mj-ea"/>
                <a:cs typeface="+mj-cs"/>
              </a:rPr>
              <a:t>5 - </a:t>
            </a:r>
            <a:r>
              <a:rPr kumimoji="0" lang="en-GB" sz="2400" b="1" i="0" u="none" strike="noStrike" kern="1200" cap="none" spc="0" normalizeH="0" baseline="0" noProof="0" dirty="0" err="1" smtClean="0">
                <a:ln>
                  <a:noFill/>
                </a:ln>
                <a:effectLst/>
                <a:uLnTx/>
                <a:uFillTx/>
                <a:latin typeface="Baskerville Old Face" pitchFamily="18" charset="0"/>
                <a:ea typeface="+mj-ea"/>
                <a:cs typeface="+mj-cs"/>
              </a:rPr>
              <a:t>Misc</a:t>
            </a:r>
            <a:endParaRPr kumimoji="0" lang="en-GB" sz="2400" b="1" i="0" u="none" strike="noStrike" kern="1200" cap="none" spc="0" normalizeH="0" baseline="0" noProof="0" dirty="0" smtClean="0">
              <a:ln>
                <a:noFill/>
              </a:ln>
              <a:effectLst/>
              <a:uLnTx/>
              <a:uFillTx/>
              <a:latin typeface="Baskerville Old Face" pitchFamily="18" charset="0"/>
              <a:ea typeface="+mj-ea"/>
              <a:cs typeface="+mj-cs"/>
            </a:endParaRPr>
          </a:p>
        </p:txBody>
      </p:sp>
    </p:spTree>
    <p:extLst>
      <p:ext uri="{BB962C8B-B14F-4D97-AF65-F5344CB8AC3E}">
        <p14:creationId xmlns:p14="http://schemas.microsoft.com/office/powerpoint/2010/main" val="28406011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8BD74E7-3035-439F-8B13-503E90B449A0}" type="datetime1">
              <a:rPr lang="en-GB" smtClean="0"/>
              <a:t>05/07/2013</a:t>
            </a:fld>
            <a:endParaRPr lang="en-GB"/>
          </a:p>
        </p:txBody>
      </p:sp>
      <p:sp>
        <p:nvSpPr>
          <p:cNvPr id="7" name="Footer Placeholder 4"/>
          <p:cNvSpPr>
            <a:spLocks noGrp="1"/>
          </p:cNvSpPr>
          <p:nvPr>
            <p:ph type="ftr" sz="quarter" idx="11"/>
          </p:nvPr>
        </p:nvSpPr>
        <p:spPr>
          <a:xfrm>
            <a:off x="6156176" y="6381328"/>
            <a:ext cx="2895600" cy="365125"/>
          </a:xfrm>
        </p:spPr>
        <p:txBody>
          <a:bodyPr/>
          <a:lstStyle/>
          <a:p>
            <a:endParaRPr lang="en-GB" dirty="0"/>
          </a:p>
        </p:txBody>
      </p:sp>
      <p:sp>
        <p:nvSpPr>
          <p:cNvPr id="8" name="Slide Number Placeholder 5"/>
          <p:cNvSpPr>
            <a:spLocks noGrp="1"/>
          </p:cNvSpPr>
          <p:nvPr>
            <p:ph type="sldNum" sz="quarter" idx="12"/>
          </p:nvPr>
        </p:nvSpPr>
        <p:spPr>
          <a:xfrm>
            <a:off x="3419872" y="6381328"/>
            <a:ext cx="2133600" cy="365125"/>
          </a:xfrm>
        </p:spPr>
        <p:txBody>
          <a:bodyPr/>
          <a:lstStyle>
            <a:lvl1pPr algn="ctr">
              <a:defRPr/>
            </a:lvl1pPr>
          </a:lstStyle>
          <a:p>
            <a:fld id="{77C4773A-C3D5-4549-A6D2-7F1166EF7514}" type="slidenum">
              <a:rPr lang="en-GB" smtClean="0"/>
              <a:pPr/>
              <a:t>‹#›</a:t>
            </a:fld>
            <a:r>
              <a:rPr lang="en-GB" dirty="0" smtClean="0"/>
              <a:t> of XX</a:t>
            </a:r>
            <a:endParaRPr lang="en-GB" dirty="0"/>
          </a:p>
        </p:txBody>
      </p:sp>
      <p:sp>
        <p:nvSpPr>
          <p:cNvPr id="9" name="Title 1"/>
          <p:cNvSpPr txBox="1">
            <a:spLocks/>
          </p:cNvSpPr>
          <p:nvPr userDrawn="1"/>
        </p:nvSpPr>
        <p:spPr>
          <a:xfrm>
            <a:off x="0" y="0"/>
            <a:ext cx="2214546"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1 - Introduction</a:t>
            </a:r>
          </a:p>
        </p:txBody>
      </p:sp>
      <p:sp>
        <p:nvSpPr>
          <p:cNvPr id="10" name="Title 1"/>
          <p:cNvSpPr txBox="1">
            <a:spLocks/>
          </p:cNvSpPr>
          <p:nvPr userDrawn="1"/>
        </p:nvSpPr>
        <p:spPr>
          <a:xfrm>
            <a:off x="2214546" y="0"/>
            <a:ext cx="2214578"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2 - Scene Flow</a:t>
            </a:r>
          </a:p>
        </p:txBody>
      </p:sp>
      <p:sp>
        <p:nvSpPr>
          <p:cNvPr id="11" name="Title 1"/>
          <p:cNvSpPr txBox="1">
            <a:spLocks/>
          </p:cNvSpPr>
          <p:nvPr userDrawn="1"/>
        </p:nvSpPr>
        <p:spPr>
          <a:xfrm>
            <a:off x="6786578" y="0"/>
            <a:ext cx="2357422"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4 - Results</a:t>
            </a:r>
          </a:p>
        </p:txBody>
      </p:sp>
      <p:sp>
        <p:nvSpPr>
          <p:cNvPr id="12" name="Title 1"/>
          <p:cNvSpPr txBox="1">
            <a:spLocks/>
          </p:cNvSpPr>
          <p:nvPr userDrawn="1"/>
        </p:nvSpPr>
        <p:spPr>
          <a:xfrm>
            <a:off x="4429124" y="0"/>
            <a:ext cx="2357454"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rmAutofit fontScale="92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3 - 3D Trajectories</a:t>
            </a:r>
          </a:p>
        </p:txBody>
      </p:sp>
      <p:sp>
        <p:nvSpPr>
          <p:cNvPr id="13" name="Title 1"/>
          <p:cNvSpPr txBox="1">
            <a:spLocks/>
          </p:cNvSpPr>
          <p:nvPr userDrawn="1"/>
        </p:nvSpPr>
        <p:spPr>
          <a:xfrm>
            <a:off x="2843808" y="548680"/>
            <a:ext cx="3096344" cy="36004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1900" dirty="0" smtClean="0">
                <a:latin typeface="Baskerville Old Face" pitchFamily="18" charset="0"/>
                <a:ea typeface="+mj-ea"/>
                <a:cs typeface="+mj-cs"/>
              </a:rPr>
              <a:t>1.2 - Motivation</a:t>
            </a:r>
            <a:endParaRPr kumimoji="0" lang="en-GB" sz="1900" b="0" i="0" u="none" strike="noStrike" kern="1200" cap="none" spc="0" normalizeH="0" baseline="0" noProof="0" dirty="0" smtClean="0">
              <a:ln>
                <a:noFill/>
              </a:ln>
              <a:effectLst/>
              <a:uLnTx/>
              <a:uFillTx/>
              <a:latin typeface="Baskerville Old Face" pitchFamily="18" charset="0"/>
              <a:ea typeface="+mj-ea"/>
              <a:cs typeface="+mj-cs"/>
            </a:endParaRPr>
          </a:p>
        </p:txBody>
      </p:sp>
      <p:sp>
        <p:nvSpPr>
          <p:cNvPr id="14" name="Title 1"/>
          <p:cNvSpPr txBox="1">
            <a:spLocks/>
          </p:cNvSpPr>
          <p:nvPr userDrawn="1"/>
        </p:nvSpPr>
        <p:spPr>
          <a:xfrm>
            <a:off x="0" y="548680"/>
            <a:ext cx="2843808" cy="36004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1900" b="0" dirty="0" smtClean="0">
                <a:latin typeface="Baskerville Old Face" pitchFamily="18" charset="0"/>
                <a:ea typeface="+mj-ea"/>
                <a:cs typeface="+mj-cs"/>
              </a:rPr>
              <a:t>1.1 - </a:t>
            </a:r>
            <a:r>
              <a:rPr kumimoji="0" lang="en-GB" sz="1900" b="0" i="0" u="none" strike="noStrike" kern="1200" cap="none" spc="0" normalizeH="0" baseline="0" noProof="0" dirty="0" smtClean="0">
                <a:ln>
                  <a:noFill/>
                </a:ln>
                <a:effectLst/>
                <a:uLnTx/>
                <a:uFillTx/>
                <a:latin typeface="Baskerville Old Face" pitchFamily="18" charset="0"/>
                <a:ea typeface="+mj-ea"/>
                <a:cs typeface="+mj-cs"/>
              </a:rPr>
              <a:t>Talk Structure</a:t>
            </a:r>
          </a:p>
        </p:txBody>
      </p:sp>
      <p:sp>
        <p:nvSpPr>
          <p:cNvPr id="15" name="Title 1"/>
          <p:cNvSpPr txBox="1">
            <a:spLocks/>
          </p:cNvSpPr>
          <p:nvPr userDrawn="1"/>
        </p:nvSpPr>
        <p:spPr>
          <a:xfrm>
            <a:off x="5940152" y="548680"/>
            <a:ext cx="3203848" cy="36004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lvl="0" algn="ctr">
              <a:spcBef>
                <a:spcPct val="0"/>
              </a:spcBef>
              <a:defRPr/>
            </a:pPr>
            <a:r>
              <a:rPr kumimoji="0" lang="en-GB" sz="1900" b="0" i="0" u="none" strike="noStrike" kern="1200" cap="none" spc="0" normalizeH="0" baseline="0" noProof="0" dirty="0" smtClean="0">
                <a:ln>
                  <a:noFill/>
                </a:ln>
                <a:effectLst/>
                <a:uLnTx/>
                <a:uFillTx/>
                <a:latin typeface="Baskerville Old Face" pitchFamily="18" charset="0"/>
                <a:ea typeface="+mj-ea"/>
                <a:cs typeface="+mj-cs"/>
              </a:rPr>
              <a:t>1.3 - </a:t>
            </a:r>
            <a:r>
              <a:rPr lang="en-GB" sz="1900" dirty="0" smtClean="0">
                <a:latin typeface="Baskerville Old Face" pitchFamily="18" charset="0"/>
              </a:rPr>
              <a:t>Tracking</a:t>
            </a:r>
            <a:endParaRPr kumimoji="0" lang="en-GB" sz="1900" i="0" u="none" strike="noStrike" kern="1200" cap="none" spc="0" normalizeH="0" baseline="0" noProof="0" dirty="0" smtClean="0">
              <a:ln>
                <a:noFill/>
              </a:ln>
              <a:effectLst/>
              <a:uLnTx/>
              <a:uFillTx/>
              <a:latin typeface="Baskerville Old Face" pitchFamily="18" charset="0"/>
              <a:ea typeface="+mj-ea"/>
              <a:cs typeface="+mj-cs"/>
            </a:endParaRPr>
          </a:p>
        </p:txBody>
      </p:sp>
      <p:sp>
        <p:nvSpPr>
          <p:cNvPr id="16" name="Content Placeholder 2"/>
          <p:cNvSpPr txBox="1">
            <a:spLocks/>
          </p:cNvSpPr>
          <p:nvPr userDrawn="1"/>
        </p:nvSpPr>
        <p:spPr>
          <a:xfrm>
            <a:off x="971600" y="1012417"/>
            <a:ext cx="7344816" cy="7603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2000" u="sng" dirty="0" smtClean="0">
                <a:latin typeface="Arial" pitchFamily="34" charset="0"/>
                <a:cs typeface="Arial" pitchFamily="34" charset="0"/>
              </a:rPr>
              <a:t>&lt;Slide title&gt;</a:t>
            </a:r>
            <a:endParaRPr lang="en-GB" sz="2000" u="sng" dirty="0">
              <a:latin typeface="Arial" pitchFamily="34" charset="0"/>
              <a:cs typeface="Arial" pitchFamily="34" charset="0"/>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C91BD1F5-155A-46E3-AE4F-7A5CCD146864}" type="datetime1">
              <a:rPr lang="en-GB" smtClean="0"/>
              <a:t>05/07/2013</a:t>
            </a:fld>
            <a:endParaRPr lang="en-GB"/>
          </a:p>
        </p:txBody>
      </p:sp>
      <p:sp>
        <p:nvSpPr>
          <p:cNvPr id="8" name="Footer Placeholder 4"/>
          <p:cNvSpPr>
            <a:spLocks noGrp="1"/>
          </p:cNvSpPr>
          <p:nvPr>
            <p:ph type="ftr" sz="quarter" idx="11"/>
          </p:nvPr>
        </p:nvSpPr>
        <p:spPr>
          <a:xfrm>
            <a:off x="6156176" y="6381328"/>
            <a:ext cx="2895600" cy="365125"/>
          </a:xfrm>
        </p:spPr>
        <p:txBody>
          <a:bodyPr/>
          <a:lstStyle/>
          <a:p>
            <a:endParaRPr lang="en-GB" dirty="0"/>
          </a:p>
        </p:txBody>
      </p:sp>
      <p:sp>
        <p:nvSpPr>
          <p:cNvPr id="9" name="Slide Number Placeholder 5"/>
          <p:cNvSpPr>
            <a:spLocks noGrp="1"/>
          </p:cNvSpPr>
          <p:nvPr>
            <p:ph type="sldNum" sz="quarter" idx="12"/>
          </p:nvPr>
        </p:nvSpPr>
        <p:spPr>
          <a:xfrm>
            <a:off x="3419872" y="6381328"/>
            <a:ext cx="2133600" cy="365125"/>
          </a:xfrm>
        </p:spPr>
        <p:txBody>
          <a:bodyPr/>
          <a:lstStyle>
            <a:lvl1pPr algn="ctr">
              <a:defRPr/>
            </a:lvl1pPr>
          </a:lstStyle>
          <a:p>
            <a:fld id="{77C4773A-C3D5-4549-A6D2-7F1166EF7514}" type="slidenum">
              <a:rPr lang="en-GB" smtClean="0"/>
              <a:pPr/>
              <a:t>‹#›</a:t>
            </a:fld>
            <a:r>
              <a:rPr lang="en-GB" dirty="0" smtClean="0"/>
              <a:t> of XX</a:t>
            </a:r>
            <a:endParaRPr lang="en-GB" dirty="0"/>
          </a:p>
        </p:txBody>
      </p:sp>
      <p:sp>
        <p:nvSpPr>
          <p:cNvPr id="10" name="Title 1"/>
          <p:cNvSpPr txBox="1">
            <a:spLocks/>
          </p:cNvSpPr>
          <p:nvPr userDrawn="1"/>
        </p:nvSpPr>
        <p:spPr>
          <a:xfrm>
            <a:off x="0" y="0"/>
            <a:ext cx="2214546"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1 - Introduction</a:t>
            </a:r>
          </a:p>
        </p:txBody>
      </p:sp>
      <p:sp>
        <p:nvSpPr>
          <p:cNvPr id="11" name="Title 1"/>
          <p:cNvSpPr txBox="1">
            <a:spLocks/>
          </p:cNvSpPr>
          <p:nvPr userDrawn="1"/>
        </p:nvSpPr>
        <p:spPr>
          <a:xfrm>
            <a:off x="2214546" y="0"/>
            <a:ext cx="2214578"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2 - Scene Flow</a:t>
            </a:r>
          </a:p>
        </p:txBody>
      </p:sp>
      <p:sp>
        <p:nvSpPr>
          <p:cNvPr id="12" name="Title 1"/>
          <p:cNvSpPr txBox="1">
            <a:spLocks/>
          </p:cNvSpPr>
          <p:nvPr userDrawn="1"/>
        </p:nvSpPr>
        <p:spPr>
          <a:xfrm>
            <a:off x="6786578" y="0"/>
            <a:ext cx="2357422"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4 - Results</a:t>
            </a:r>
          </a:p>
        </p:txBody>
      </p:sp>
      <p:sp>
        <p:nvSpPr>
          <p:cNvPr id="13" name="Title 1"/>
          <p:cNvSpPr txBox="1">
            <a:spLocks/>
          </p:cNvSpPr>
          <p:nvPr userDrawn="1"/>
        </p:nvSpPr>
        <p:spPr>
          <a:xfrm>
            <a:off x="4429124" y="0"/>
            <a:ext cx="2357454"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rmAutofit fontScale="92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3 - 3D Trajectories</a:t>
            </a:r>
          </a:p>
        </p:txBody>
      </p:sp>
      <p:sp>
        <p:nvSpPr>
          <p:cNvPr id="14" name="Title 1"/>
          <p:cNvSpPr txBox="1">
            <a:spLocks/>
          </p:cNvSpPr>
          <p:nvPr userDrawn="1"/>
        </p:nvSpPr>
        <p:spPr>
          <a:xfrm>
            <a:off x="2843808" y="548680"/>
            <a:ext cx="3096344" cy="36004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1900" dirty="0" smtClean="0">
                <a:latin typeface="Baskerville Old Face" pitchFamily="18" charset="0"/>
                <a:ea typeface="+mj-ea"/>
                <a:cs typeface="+mj-cs"/>
              </a:rPr>
              <a:t>1.2 - Motivation</a:t>
            </a:r>
            <a:endParaRPr kumimoji="0" lang="en-GB" sz="1900" b="0" i="0" u="none" strike="noStrike" kern="1200" cap="none" spc="0" normalizeH="0" baseline="0" noProof="0" dirty="0" smtClean="0">
              <a:ln>
                <a:noFill/>
              </a:ln>
              <a:effectLst/>
              <a:uLnTx/>
              <a:uFillTx/>
              <a:latin typeface="Baskerville Old Face" pitchFamily="18" charset="0"/>
              <a:ea typeface="+mj-ea"/>
              <a:cs typeface="+mj-cs"/>
            </a:endParaRPr>
          </a:p>
        </p:txBody>
      </p:sp>
      <p:sp>
        <p:nvSpPr>
          <p:cNvPr id="15" name="Title 1"/>
          <p:cNvSpPr txBox="1">
            <a:spLocks/>
          </p:cNvSpPr>
          <p:nvPr userDrawn="1"/>
        </p:nvSpPr>
        <p:spPr>
          <a:xfrm>
            <a:off x="0" y="548680"/>
            <a:ext cx="2843808" cy="36004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1900" b="0" dirty="0" smtClean="0">
                <a:latin typeface="Baskerville Old Face" pitchFamily="18" charset="0"/>
                <a:ea typeface="+mj-ea"/>
                <a:cs typeface="+mj-cs"/>
              </a:rPr>
              <a:t>1.1 - </a:t>
            </a:r>
            <a:r>
              <a:rPr kumimoji="0" lang="en-GB" sz="1900" b="0" i="0" u="none" strike="noStrike" kern="1200" cap="none" spc="0" normalizeH="0" baseline="0" noProof="0" dirty="0" smtClean="0">
                <a:ln>
                  <a:noFill/>
                </a:ln>
                <a:effectLst/>
                <a:uLnTx/>
                <a:uFillTx/>
                <a:latin typeface="Baskerville Old Face" pitchFamily="18" charset="0"/>
                <a:ea typeface="+mj-ea"/>
                <a:cs typeface="+mj-cs"/>
              </a:rPr>
              <a:t>Talk Structure</a:t>
            </a:r>
          </a:p>
        </p:txBody>
      </p:sp>
      <p:sp>
        <p:nvSpPr>
          <p:cNvPr id="16" name="Title 1"/>
          <p:cNvSpPr txBox="1">
            <a:spLocks/>
          </p:cNvSpPr>
          <p:nvPr userDrawn="1"/>
        </p:nvSpPr>
        <p:spPr>
          <a:xfrm>
            <a:off x="5940152" y="548680"/>
            <a:ext cx="3203848" cy="36004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lvl="0" algn="ctr">
              <a:spcBef>
                <a:spcPct val="0"/>
              </a:spcBef>
              <a:defRPr/>
            </a:pPr>
            <a:r>
              <a:rPr kumimoji="0" lang="en-GB" sz="1900" b="0" i="0" u="none" strike="noStrike" kern="1200" cap="none" spc="0" normalizeH="0" baseline="0" noProof="0" dirty="0" smtClean="0">
                <a:ln>
                  <a:noFill/>
                </a:ln>
                <a:effectLst/>
                <a:uLnTx/>
                <a:uFillTx/>
                <a:latin typeface="Baskerville Old Face" pitchFamily="18" charset="0"/>
                <a:ea typeface="+mj-ea"/>
                <a:cs typeface="+mj-cs"/>
              </a:rPr>
              <a:t>1.3 - </a:t>
            </a:r>
            <a:r>
              <a:rPr lang="en-GB" sz="1900" dirty="0" smtClean="0">
                <a:latin typeface="Baskerville Old Face" pitchFamily="18" charset="0"/>
              </a:rPr>
              <a:t>Tracking</a:t>
            </a:r>
            <a:endParaRPr kumimoji="0" lang="en-GB" sz="1900" i="0" u="none" strike="noStrike" kern="1200" cap="none" spc="0" normalizeH="0" baseline="0" noProof="0" dirty="0" smtClean="0">
              <a:ln>
                <a:noFill/>
              </a:ln>
              <a:effectLst/>
              <a:uLnTx/>
              <a:uFillTx/>
              <a:latin typeface="Baskerville Old Face" pitchFamily="18" charset="0"/>
              <a:ea typeface="+mj-ea"/>
              <a:cs typeface="+mj-cs"/>
            </a:endParaRPr>
          </a:p>
        </p:txBody>
      </p:sp>
      <p:sp>
        <p:nvSpPr>
          <p:cNvPr id="17" name="Content Placeholder 2"/>
          <p:cNvSpPr txBox="1">
            <a:spLocks/>
          </p:cNvSpPr>
          <p:nvPr userDrawn="1"/>
        </p:nvSpPr>
        <p:spPr>
          <a:xfrm>
            <a:off x="971600" y="1012417"/>
            <a:ext cx="7344816" cy="7603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2000" u="sng" dirty="0" smtClean="0">
                <a:latin typeface="Arial" pitchFamily="34" charset="0"/>
                <a:cs typeface="Arial" pitchFamily="34" charset="0"/>
              </a:rPr>
              <a:t>&lt;Slide title&gt;</a:t>
            </a:r>
            <a:endParaRPr lang="en-GB" sz="2000" u="sng" dirty="0">
              <a:latin typeface="Arial" pitchFamily="34" charset="0"/>
              <a:cs typeface="Arial"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5D6AE88E-A0AD-4D25-8BB4-3F09CACC617E}" type="datetime1">
              <a:rPr lang="en-GB" smtClean="0"/>
              <a:t>05/07/2013</a:t>
            </a:fld>
            <a:endParaRPr lang="en-GB"/>
          </a:p>
        </p:txBody>
      </p:sp>
      <p:sp>
        <p:nvSpPr>
          <p:cNvPr id="10" name="Footer Placeholder 4"/>
          <p:cNvSpPr>
            <a:spLocks noGrp="1"/>
          </p:cNvSpPr>
          <p:nvPr>
            <p:ph type="ftr" sz="quarter" idx="11"/>
          </p:nvPr>
        </p:nvSpPr>
        <p:spPr>
          <a:xfrm>
            <a:off x="6156176" y="6381328"/>
            <a:ext cx="2895600" cy="365125"/>
          </a:xfrm>
        </p:spPr>
        <p:txBody>
          <a:bodyPr/>
          <a:lstStyle/>
          <a:p>
            <a:endParaRPr lang="en-GB" dirty="0"/>
          </a:p>
        </p:txBody>
      </p:sp>
      <p:sp>
        <p:nvSpPr>
          <p:cNvPr id="11" name="Slide Number Placeholder 5"/>
          <p:cNvSpPr>
            <a:spLocks noGrp="1"/>
          </p:cNvSpPr>
          <p:nvPr>
            <p:ph type="sldNum" sz="quarter" idx="12"/>
          </p:nvPr>
        </p:nvSpPr>
        <p:spPr>
          <a:xfrm>
            <a:off x="3419872" y="6381328"/>
            <a:ext cx="2133600" cy="365125"/>
          </a:xfrm>
        </p:spPr>
        <p:txBody>
          <a:bodyPr/>
          <a:lstStyle>
            <a:lvl1pPr algn="ctr">
              <a:defRPr/>
            </a:lvl1pPr>
          </a:lstStyle>
          <a:p>
            <a:fld id="{77C4773A-C3D5-4549-A6D2-7F1166EF7514}" type="slidenum">
              <a:rPr lang="en-GB" smtClean="0"/>
              <a:pPr/>
              <a:t>‹#›</a:t>
            </a:fld>
            <a:r>
              <a:rPr lang="en-GB" dirty="0" smtClean="0"/>
              <a:t> of XX</a:t>
            </a:r>
            <a:endParaRPr lang="en-GB" dirty="0"/>
          </a:p>
        </p:txBody>
      </p:sp>
      <p:sp>
        <p:nvSpPr>
          <p:cNvPr id="12" name="Title 1"/>
          <p:cNvSpPr txBox="1">
            <a:spLocks/>
          </p:cNvSpPr>
          <p:nvPr userDrawn="1"/>
        </p:nvSpPr>
        <p:spPr>
          <a:xfrm>
            <a:off x="0" y="0"/>
            <a:ext cx="2214546"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1 - Introduction</a:t>
            </a:r>
          </a:p>
        </p:txBody>
      </p:sp>
      <p:sp>
        <p:nvSpPr>
          <p:cNvPr id="13" name="Title 1"/>
          <p:cNvSpPr txBox="1">
            <a:spLocks/>
          </p:cNvSpPr>
          <p:nvPr userDrawn="1"/>
        </p:nvSpPr>
        <p:spPr>
          <a:xfrm>
            <a:off x="2214546" y="0"/>
            <a:ext cx="2214578"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2 - Scene Flow</a:t>
            </a:r>
          </a:p>
        </p:txBody>
      </p:sp>
      <p:sp>
        <p:nvSpPr>
          <p:cNvPr id="14" name="Title 1"/>
          <p:cNvSpPr txBox="1">
            <a:spLocks/>
          </p:cNvSpPr>
          <p:nvPr userDrawn="1"/>
        </p:nvSpPr>
        <p:spPr>
          <a:xfrm>
            <a:off x="6786578" y="0"/>
            <a:ext cx="2357422"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4 - Results</a:t>
            </a:r>
          </a:p>
        </p:txBody>
      </p:sp>
      <p:sp>
        <p:nvSpPr>
          <p:cNvPr id="15" name="Title 1"/>
          <p:cNvSpPr txBox="1">
            <a:spLocks/>
          </p:cNvSpPr>
          <p:nvPr userDrawn="1"/>
        </p:nvSpPr>
        <p:spPr>
          <a:xfrm>
            <a:off x="4429124" y="0"/>
            <a:ext cx="2357454" cy="54868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rmAutofit fontScale="92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0" i="0" u="none" strike="noStrike" kern="1200" cap="none" spc="0" normalizeH="0" baseline="0" noProof="0" dirty="0" smtClean="0">
                <a:ln>
                  <a:noFill/>
                </a:ln>
                <a:effectLst/>
                <a:uLnTx/>
                <a:uFillTx/>
                <a:latin typeface="Baskerville Old Face" pitchFamily="18" charset="0"/>
                <a:ea typeface="+mj-ea"/>
                <a:cs typeface="+mj-cs"/>
              </a:rPr>
              <a:t>3 - 3D Trajectories</a:t>
            </a:r>
          </a:p>
        </p:txBody>
      </p:sp>
      <p:sp>
        <p:nvSpPr>
          <p:cNvPr id="16" name="Title 1"/>
          <p:cNvSpPr txBox="1">
            <a:spLocks/>
          </p:cNvSpPr>
          <p:nvPr userDrawn="1"/>
        </p:nvSpPr>
        <p:spPr>
          <a:xfrm>
            <a:off x="2843808" y="548680"/>
            <a:ext cx="3096344" cy="36004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1900" dirty="0" smtClean="0">
                <a:latin typeface="Baskerville Old Face" pitchFamily="18" charset="0"/>
                <a:ea typeface="+mj-ea"/>
                <a:cs typeface="+mj-cs"/>
              </a:rPr>
              <a:t>1.2 - Motivation</a:t>
            </a:r>
            <a:endParaRPr kumimoji="0" lang="en-GB" sz="1900" b="0" i="0" u="none" strike="noStrike" kern="1200" cap="none" spc="0" normalizeH="0" baseline="0" noProof="0" dirty="0" smtClean="0">
              <a:ln>
                <a:noFill/>
              </a:ln>
              <a:effectLst/>
              <a:uLnTx/>
              <a:uFillTx/>
              <a:latin typeface="Baskerville Old Face" pitchFamily="18" charset="0"/>
              <a:ea typeface="+mj-ea"/>
              <a:cs typeface="+mj-cs"/>
            </a:endParaRPr>
          </a:p>
        </p:txBody>
      </p:sp>
      <p:sp>
        <p:nvSpPr>
          <p:cNvPr id="17" name="Title 1"/>
          <p:cNvSpPr txBox="1">
            <a:spLocks/>
          </p:cNvSpPr>
          <p:nvPr userDrawn="1"/>
        </p:nvSpPr>
        <p:spPr>
          <a:xfrm>
            <a:off x="0" y="548680"/>
            <a:ext cx="2843808" cy="36004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1900" b="0" dirty="0" smtClean="0">
                <a:latin typeface="Baskerville Old Face" pitchFamily="18" charset="0"/>
                <a:ea typeface="+mj-ea"/>
                <a:cs typeface="+mj-cs"/>
              </a:rPr>
              <a:t>1.1 - </a:t>
            </a:r>
            <a:r>
              <a:rPr kumimoji="0" lang="en-GB" sz="1900" b="0" i="0" u="none" strike="noStrike" kern="1200" cap="none" spc="0" normalizeH="0" baseline="0" noProof="0" dirty="0" smtClean="0">
                <a:ln>
                  <a:noFill/>
                </a:ln>
                <a:effectLst/>
                <a:uLnTx/>
                <a:uFillTx/>
                <a:latin typeface="Baskerville Old Face" pitchFamily="18" charset="0"/>
                <a:ea typeface="+mj-ea"/>
                <a:cs typeface="+mj-cs"/>
              </a:rPr>
              <a:t>Talk Structure</a:t>
            </a:r>
          </a:p>
        </p:txBody>
      </p:sp>
      <p:sp>
        <p:nvSpPr>
          <p:cNvPr id="18" name="Title 1"/>
          <p:cNvSpPr txBox="1">
            <a:spLocks/>
          </p:cNvSpPr>
          <p:nvPr userDrawn="1"/>
        </p:nvSpPr>
        <p:spPr>
          <a:xfrm>
            <a:off x="5940152" y="548680"/>
            <a:ext cx="3203848" cy="360040"/>
          </a:xfrm>
          <a:prstGeom prst="rect">
            <a:avLst/>
          </a:prstGeom>
          <a:solidFill>
            <a:schemeClr val="bg1">
              <a:lumMod val="95000"/>
            </a:schemeClr>
          </a:solidFill>
          <a:ln>
            <a:solidFill>
              <a:schemeClr val="tx1"/>
            </a:solidFill>
          </a:ln>
          <a:scene3d>
            <a:camera prst="orthographicFront"/>
            <a:lightRig rig="threePt" dir="t"/>
          </a:scene3d>
          <a:sp3d>
            <a:bevelT/>
          </a:sp3d>
        </p:spPr>
        <p:txBody>
          <a:bodyPr vert="horz" lIns="91440" tIns="45720" rIns="91440" bIns="45720" rtlCol="0" anchor="ctr">
            <a:noAutofit/>
          </a:bodyPr>
          <a:lstStyle/>
          <a:p>
            <a:pPr lvl="0" algn="ctr">
              <a:spcBef>
                <a:spcPct val="0"/>
              </a:spcBef>
              <a:defRPr/>
            </a:pPr>
            <a:r>
              <a:rPr kumimoji="0" lang="en-GB" sz="1900" b="0" i="0" u="none" strike="noStrike" kern="1200" cap="none" spc="0" normalizeH="0" baseline="0" noProof="0" dirty="0" smtClean="0">
                <a:ln>
                  <a:noFill/>
                </a:ln>
                <a:effectLst/>
                <a:uLnTx/>
                <a:uFillTx/>
                <a:latin typeface="Baskerville Old Face" pitchFamily="18" charset="0"/>
                <a:ea typeface="+mj-ea"/>
                <a:cs typeface="+mj-cs"/>
              </a:rPr>
              <a:t>1.3 - </a:t>
            </a:r>
            <a:r>
              <a:rPr lang="en-GB" sz="1900" dirty="0" smtClean="0">
                <a:latin typeface="Baskerville Old Face" pitchFamily="18" charset="0"/>
              </a:rPr>
              <a:t>Tracking</a:t>
            </a:r>
            <a:endParaRPr kumimoji="0" lang="en-GB" sz="1900" i="0" u="none" strike="noStrike" kern="1200" cap="none" spc="0" normalizeH="0" baseline="0" noProof="0" dirty="0" smtClean="0">
              <a:ln>
                <a:noFill/>
              </a:ln>
              <a:effectLst/>
              <a:uLnTx/>
              <a:uFillTx/>
              <a:latin typeface="Baskerville Old Face" pitchFamily="18" charset="0"/>
              <a:ea typeface="+mj-ea"/>
              <a:cs typeface="+mj-cs"/>
            </a:endParaRPr>
          </a:p>
        </p:txBody>
      </p:sp>
      <p:sp>
        <p:nvSpPr>
          <p:cNvPr id="19" name="Content Placeholder 2"/>
          <p:cNvSpPr txBox="1">
            <a:spLocks/>
          </p:cNvSpPr>
          <p:nvPr userDrawn="1"/>
        </p:nvSpPr>
        <p:spPr>
          <a:xfrm>
            <a:off x="971600" y="1012417"/>
            <a:ext cx="7344816" cy="7603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2000" u="sng" dirty="0" smtClean="0">
                <a:latin typeface="Arial" pitchFamily="34" charset="0"/>
                <a:cs typeface="Arial" pitchFamily="34" charset="0"/>
              </a:rPr>
              <a:t>&lt;Slide title&gt;</a:t>
            </a:r>
            <a:endParaRPr lang="en-GB" sz="2000" u="sng" dirty="0">
              <a:latin typeface="Arial" pitchFamily="34" charset="0"/>
              <a:cs typeface="Arial"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GB"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147719-C02E-4E90-8D6F-E6D2FAB49957}" type="datetime1">
              <a:rPr lang="en-GB" smtClean="0"/>
              <a:t>05/07/2013</a:t>
            </a:fld>
            <a:endParaRPr lang="en-GB"/>
          </a:p>
        </p:txBody>
      </p:sp>
      <p:sp>
        <p:nvSpPr>
          <p:cNvPr id="7" name="Footer Placeholder 4"/>
          <p:cNvSpPr>
            <a:spLocks noGrp="1"/>
          </p:cNvSpPr>
          <p:nvPr>
            <p:ph type="ftr" sz="quarter" idx="3"/>
          </p:nvPr>
        </p:nvSpPr>
        <p:spPr>
          <a:xfrm>
            <a:off x="6156176" y="6381328"/>
            <a:ext cx="2895600" cy="365125"/>
          </a:xfrm>
          <a:prstGeom prst="rect">
            <a:avLst/>
          </a:prstGeom>
        </p:spPr>
        <p:txBody>
          <a:bodyPr/>
          <a:lstStyle/>
          <a:p>
            <a:endParaRPr lang="en-GB" dirty="0"/>
          </a:p>
        </p:txBody>
      </p:sp>
      <p:sp>
        <p:nvSpPr>
          <p:cNvPr id="8" name="Slide Number Placeholder 5"/>
          <p:cNvSpPr>
            <a:spLocks noGrp="1"/>
          </p:cNvSpPr>
          <p:nvPr>
            <p:ph type="sldNum" sz="quarter" idx="4"/>
          </p:nvPr>
        </p:nvSpPr>
        <p:spPr>
          <a:xfrm>
            <a:off x="3419872" y="6381328"/>
            <a:ext cx="2133600" cy="365125"/>
          </a:xfrm>
          <a:prstGeom prst="rect">
            <a:avLst/>
          </a:prstGeom>
        </p:spPr>
        <p:txBody>
          <a:bodyPr/>
          <a:lstStyle>
            <a:lvl1pPr algn="ctr">
              <a:defRPr/>
            </a:lvl1pPr>
          </a:lstStyle>
          <a:p>
            <a:fld id="{77C4773A-C3D5-4549-A6D2-7F1166EF7514}" type="slidenum">
              <a:rPr lang="en-GB" smtClean="0"/>
              <a:pPr/>
              <a:t>‹#›</a:t>
            </a:fld>
            <a:r>
              <a:rPr lang="en-GB" dirty="0" smtClean="0"/>
              <a:t> of XX</a:t>
            </a:r>
            <a:endParaRPr lang="en-GB" dirty="0"/>
          </a:p>
        </p:txBody>
      </p:sp>
      <p:pic>
        <p:nvPicPr>
          <p:cNvPr id="9" name="Picture 10" descr="surrey powerpoint5"/>
          <p:cNvPicPr>
            <a:picLocks noChangeAspect="1" noChangeArrowheads="1"/>
          </p:cNvPicPr>
          <p:nvPr userDrawn="1"/>
        </p:nvPicPr>
        <p:blipFill>
          <a:blip r:embed="rId17" cstate="print"/>
          <a:srcRect t="21532" r="40398" b="21155"/>
          <a:stretch>
            <a:fillRect/>
          </a:stretch>
        </p:blipFill>
        <p:spPr bwMode="auto">
          <a:xfrm>
            <a:off x="0" y="5316538"/>
            <a:ext cx="2268538" cy="1541462"/>
          </a:xfrm>
          <a:prstGeom prst="rect">
            <a:avLst/>
          </a:prstGeom>
          <a:noFill/>
        </p:spPr>
      </p:pic>
      <p:pic>
        <p:nvPicPr>
          <p:cNvPr id="10" name="Picture 2" descr="E:\data_files\videos\work_images\logos\stag_logo.PNG"/>
          <p:cNvPicPr>
            <a:picLocks noChangeAspect="1" noChangeArrowheads="1"/>
          </p:cNvPicPr>
          <p:nvPr userDrawn="1"/>
        </p:nvPicPr>
        <p:blipFill>
          <a:blip r:embed="rId18" cstate="print"/>
          <a:srcRect/>
          <a:stretch>
            <a:fillRect/>
          </a:stretch>
        </p:blipFill>
        <p:spPr bwMode="auto">
          <a:xfrm>
            <a:off x="7020874" y="6215082"/>
            <a:ext cx="2051720" cy="608271"/>
          </a:xfrm>
          <a:prstGeom prst="rect">
            <a:avLst/>
          </a:prstGeom>
          <a:noFill/>
          <a:ln>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61" r:id="rId4"/>
    <p:sldLayoutId id="2147483662" r:id="rId5"/>
    <p:sldLayoutId id="2147483663"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3" Type="http://schemas.openxmlformats.org/officeDocument/2006/relationships/image" Target="../media/image3.jpg"/><Relationship Id="rId7" Type="http://schemas.openxmlformats.org/officeDocument/2006/relationships/image" Target="../media/image26.png"/><Relationship Id="rId12"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 Id="rId14" Type="http://schemas.openxmlformats.org/officeDocument/2006/relationships/image" Target="../media/image33.png"/></Relationships>
</file>

<file path=ppt/slides/_rels/slide11.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jpg"/><Relationship Id="rId7" Type="http://schemas.openxmlformats.org/officeDocument/2006/relationships/image" Target="../media/image36.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20.png"/></Relationships>
</file>

<file path=ppt/slides/_rels/slide1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10.png"/></Relationships>
</file>

<file path=ppt/slides/_rels/slide1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39.png"/><Relationship Id="rId4" Type="http://schemas.openxmlformats.org/officeDocument/2006/relationships/image" Target="../media/image38.png"/></Relationships>
</file>

<file path=ppt/slides/_rels/slide14.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jpg"/><Relationship Id="rId7" Type="http://schemas.openxmlformats.org/officeDocument/2006/relationships/image" Target="../media/image42.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120.png"/><Relationship Id="rId9" Type="http://schemas.openxmlformats.org/officeDocument/2006/relationships/image" Target="../media/image44.png"/></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45.png"/><Relationship Id="rId4" Type="http://schemas.openxmlformats.org/officeDocument/2006/relationships/image" Target="../media/image390.png"/></Relationships>
</file>

<file path=ppt/slides/_rels/slide16.xml.rels><?xml version="1.0" encoding="UTF-8" standalone="yes"?>
<Relationships xmlns="http://schemas.openxmlformats.org/package/2006/relationships"><Relationship Id="rId8" Type="http://schemas.openxmlformats.org/officeDocument/2006/relationships/image" Target="../media/image170.png"/><Relationship Id="rId3" Type="http://schemas.openxmlformats.org/officeDocument/2006/relationships/image" Target="../media/image3.jpg"/><Relationship Id="rId7" Type="http://schemas.openxmlformats.org/officeDocument/2006/relationships/image" Target="../media/image430.png"/><Relationship Id="rId12" Type="http://schemas.openxmlformats.org/officeDocument/2006/relationships/image" Target="../media/image460.png"/><Relationship Id="rId2" Type="http://schemas.openxmlformats.org/officeDocument/2006/relationships/notesSlide" Target="../notesSlides/notesSlide16.xml"/><Relationship Id="rId1" Type="http://schemas.openxmlformats.org/officeDocument/2006/relationships/slideLayout" Target="../slideLayouts/slideLayout3.xml"/><Relationship Id="rId11" Type="http://schemas.openxmlformats.org/officeDocument/2006/relationships/image" Target="../media/image49.gif"/><Relationship Id="rId5" Type="http://schemas.openxmlformats.org/officeDocument/2006/relationships/image" Target="../media/image47.png"/><Relationship Id="rId10" Type="http://schemas.openxmlformats.org/officeDocument/2006/relationships/image" Target="../media/image48.gif"/><Relationship Id="rId4" Type="http://schemas.openxmlformats.org/officeDocument/2006/relationships/image" Target="../media/image46.png"/><Relationship Id="rId9" Type="http://schemas.openxmlformats.org/officeDocument/2006/relationships/image" Target="../media/image180.png"/></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50.png"/></Relationships>
</file>

<file path=ppt/slides/_rels/slide1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51.png"/></Relationships>
</file>

<file path=ppt/slides/_rels/slide19.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3.jpg"/><Relationship Id="rId7" Type="http://schemas.openxmlformats.org/officeDocument/2006/relationships/image" Target="../media/image55.png"/><Relationship Id="rId2" Type="http://schemas.openxmlformats.org/officeDocument/2006/relationships/notesSlide" Target="../notesSlides/notesSlide19.xml"/><Relationship Id="rId1" Type="http://schemas.openxmlformats.org/officeDocument/2006/relationships/slideLayout" Target="../slideLayouts/slideLayout5.xml"/><Relationship Id="rId6" Type="http://schemas.openxmlformats.org/officeDocument/2006/relationships/image" Target="../media/image54.png"/><Relationship Id="rId11" Type="http://schemas.openxmlformats.org/officeDocument/2006/relationships/image" Target="../media/image59.png"/><Relationship Id="rId5" Type="http://schemas.openxmlformats.org/officeDocument/2006/relationships/image" Target="../media/image53.png"/><Relationship Id="rId10" Type="http://schemas.openxmlformats.org/officeDocument/2006/relationships/image" Target="../media/image58.png"/><Relationship Id="rId4" Type="http://schemas.openxmlformats.org/officeDocument/2006/relationships/image" Target="../media/image52.png"/><Relationship Id="rId9" Type="http://schemas.openxmlformats.org/officeDocument/2006/relationships/image" Target="../media/image57.pn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65.gif"/><Relationship Id="rId3" Type="http://schemas.openxmlformats.org/officeDocument/2006/relationships/image" Target="../media/image3.jpg"/><Relationship Id="rId7" Type="http://schemas.openxmlformats.org/officeDocument/2006/relationships/image" Target="../media/image64.jpeg"/><Relationship Id="rId2" Type="http://schemas.openxmlformats.org/officeDocument/2006/relationships/notesSlide" Target="../notesSlides/notesSlide20.xml"/><Relationship Id="rId1" Type="http://schemas.openxmlformats.org/officeDocument/2006/relationships/slideLayout" Target="../slideLayouts/slideLayout5.xml"/><Relationship Id="rId6" Type="http://schemas.openxmlformats.org/officeDocument/2006/relationships/image" Target="../media/image63.png"/><Relationship Id="rId5" Type="http://schemas.openxmlformats.org/officeDocument/2006/relationships/image" Target="../media/image62.png"/><Relationship Id="rId10" Type="http://schemas.openxmlformats.org/officeDocument/2006/relationships/image" Target="../media/image67.gif"/><Relationship Id="rId4" Type="http://schemas.openxmlformats.org/officeDocument/2006/relationships/image" Target="../media/image61.png"/><Relationship Id="rId9" Type="http://schemas.openxmlformats.org/officeDocument/2006/relationships/image" Target="../media/image66.gif"/></Relationships>
</file>

<file path=ppt/slides/_rels/slide2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1.xml"/><Relationship Id="rId1" Type="http://schemas.openxmlformats.org/officeDocument/2006/relationships/slideLayout" Target="../slideLayouts/slideLayout5.xml"/><Relationship Id="rId5" Type="http://schemas.openxmlformats.org/officeDocument/2006/relationships/image" Target="../media/image69.png"/><Relationship Id="rId4" Type="http://schemas.openxmlformats.org/officeDocument/2006/relationships/image" Target="../media/image68.png"/></Relationships>
</file>

<file path=ppt/slides/_rels/slide2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2.xml"/><Relationship Id="rId1" Type="http://schemas.openxmlformats.org/officeDocument/2006/relationships/slideLayout" Target="../slideLayouts/slideLayout6.xml"/><Relationship Id="rId5" Type="http://schemas.openxmlformats.org/officeDocument/2006/relationships/image" Target="../media/image71.png"/><Relationship Id="rId4" Type="http://schemas.openxmlformats.org/officeDocument/2006/relationships/image" Target="../media/image70.png"/></Relationships>
</file>

<file path=ppt/slides/_rels/slide23.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73.png"/><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image" Target="../media/image3.jpg"/><Relationship Id="rId5" Type="http://schemas.openxmlformats.org/officeDocument/2006/relationships/image" Target="../media/image72.png"/><Relationship Id="rId4" Type="http://schemas.openxmlformats.org/officeDocument/2006/relationships/image" Target="../media/image71.png"/></Relationships>
</file>

<file path=ppt/slides/_rels/slide2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openxmlformats.org/officeDocument/2006/relationships/image" Target="../media/image74.png"/></Relationships>
</file>

<file path=ppt/slides/_rels/slide25.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slideLayout" Target="../slideLayouts/slideLayout6.xml"/><Relationship Id="rId7" Type="http://schemas.openxmlformats.org/officeDocument/2006/relationships/image" Target="../media/image10.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9.png"/><Relationship Id="rId5" Type="http://schemas.openxmlformats.org/officeDocument/2006/relationships/image" Target="../media/image3.jpg"/><Relationship Id="rId4" Type="http://schemas.openxmlformats.org/officeDocument/2006/relationships/notesSlide" Target="../notesSlides/notesSlide25.xml"/><Relationship Id="rId9" Type="http://schemas.openxmlformats.org/officeDocument/2006/relationships/image" Target="../media/image45.png"/></Relationships>
</file>

<file path=ppt/slides/_rels/slide2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hyperlink" Target="http://ml.dcs.ac.uk/gpss" TargetMode="External"/><Relationship Id="rId4" Type="http://schemas.openxmlformats.org/officeDocument/2006/relationships/hyperlink" Target="http://www.gaussianprocess.org/"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12"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11" Type="http://schemas.openxmlformats.org/officeDocument/2006/relationships/image" Target="../media/image9.png"/><Relationship Id="rId5" Type="http://schemas.openxmlformats.org/officeDocument/2006/relationships/image" Target="../media/image7.png"/><Relationship Id="rId10" Type="http://schemas.openxmlformats.org/officeDocument/2006/relationships/image" Target="../media/image8.png"/><Relationship Id="rId4" Type="http://schemas.openxmlformats.org/officeDocument/2006/relationships/image" Target="../media/image6.png"/><Relationship Id="rId9" Type="http://schemas.openxmlformats.org/officeDocument/2006/relationships/image" Target="../media/image60.png"/></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1.png"/><Relationship Id="rId7"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3.jpg"/><Relationship Id="rId11" Type="http://schemas.openxmlformats.org/officeDocument/2006/relationships/image" Target="../media/image18.png"/><Relationship Id="rId5" Type="http://schemas.openxmlformats.org/officeDocument/2006/relationships/image" Target="../media/image13.png"/><Relationship Id="rId10" Type="http://schemas.openxmlformats.org/officeDocument/2006/relationships/image" Target="../media/image17.png"/><Relationship Id="rId4" Type="http://schemas.openxmlformats.org/officeDocument/2006/relationships/image" Target="../media/image12.png"/><Relationship Id="rId9"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971550" y="3929066"/>
            <a:ext cx="7848600" cy="868086"/>
          </a:xfrm>
          <a:prstGeom prst="rect">
            <a:avLst/>
          </a:prstGeom>
        </p:spPr>
        <p:txBody>
          <a:bodyPr vert="horz" lIns="91440" tIns="45720" rIns="91440" bIns="45720" rtlCol="0">
            <a:normAutofit/>
          </a:body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GB" sz="2000" b="0" i="0" u="none" strike="noStrike" kern="1200" cap="none" spc="0" normalizeH="0" baseline="0" noProof="0" dirty="0" err="1" smtClean="0">
                <a:ln>
                  <a:noFill/>
                </a:ln>
                <a:effectLst/>
                <a:uLnTx/>
                <a:uFillTx/>
                <a:latin typeface="Arial" pitchFamily="34" charset="0"/>
                <a:cs typeface="Arial" pitchFamily="34" charset="0"/>
              </a:rPr>
              <a:t>Dr.</a:t>
            </a:r>
            <a:r>
              <a:rPr kumimoji="0" lang="en-GB" sz="2000" b="0" i="0" u="none" strike="noStrike" kern="1200" cap="none" spc="0" normalizeH="0" baseline="0" noProof="0" dirty="0" smtClean="0">
                <a:ln>
                  <a:noFill/>
                </a:ln>
                <a:effectLst/>
                <a:uLnTx/>
                <a:uFillTx/>
                <a:latin typeface="Arial" pitchFamily="34" charset="0"/>
                <a:cs typeface="Arial" pitchFamily="34" charset="0"/>
              </a:rPr>
              <a:t> Simon Hadfield </a:t>
            </a:r>
          </a:p>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GB" sz="2000" b="0" i="0" u="none" strike="noStrike" kern="1200" cap="none" spc="0" normalizeH="0" baseline="0" noProof="0" dirty="0" smtClean="0">
                <a:ln>
                  <a:noFill/>
                </a:ln>
                <a:effectLst/>
                <a:uLnTx/>
                <a:uFillTx/>
                <a:latin typeface="Arial" pitchFamily="34" charset="0"/>
                <a:cs typeface="Arial" pitchFamily="34" charset="0"/>
              </a:rPr>
              <a:t>S.Hadfield@surrey.ac.uk</a:t>
            </a:r>
          </a:p>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GB" sz="2000" b="0" i="0" u="none" strike="noStrike" kern="1200" cap="none" spc="0" normalizeH="0" baseline="0" noProof="0" dirty="0">
              <a:ln>
                <a:noFill/>
              </a:ln>
              <a:effectLst/>
              <a:uLnTx/>
              <a:uFillTx/>
              <a:latin typeface="Arial" pitchFamily="34" charset="0"/>
              <a:cs typeface="Arial" pitchFamily="34" charset="0"/>
            </a:endParaRPr>
          </a:p>
        </p:txBody>
      </p:sp>
      <p:sp>
        <p:nvSpPr>
          <p:cNvPr id="3" name="Title 1"/>
          <p:cNvSpPr txBox="1">
            <a:spLocks/>
          </p:cNvSpPr>
          <p:nvPr/>
        </p:nvSpPr>
        <p:spPr>
          <a:xfrm>
            <a:off x="971550" y="2285992"/>
            <a:ext cx="7848600" cy="684207"/>
          </a:xfrm>
          <a:prstGeom prst="rect">
            <a:avLst/>
          </a:prstGeom>
        </p:spPr>
        <p:txBody>
          <a:bodyPr vert="horz" lIns="91440" tIns="45720" rIns="91440" bIns="45720" rtlCol="0" anchor="ctr">
            <a:normAutofit fontScale="97500"/>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GB" sz="2800" b="0" i="0" u="none" strike="noStrike" kern="1200" cap="none" spc="0" normalizeH="0" baseline="0" noProof="0" dirty="0" smtClean="0">
                <a:ln>
                  <a:noFill/>
                </a:ln>
                <a:effectLst/>
                <a:uLnTx/>
                <a:uFillTx/>
                <a:latin typeface="Baskerville Old Face" pitchFamily="18" charset="0"/>
                <a:ea typeface="Arial Unicode MS" pitchFamily="34" charset="-122"/>
                <a:cs typeface="Arial Unicode MS" pitchFamily="34" charset="-122"/>
              </a:rPr>
              <a:t>(by a</a:t>
            </a:r>
            <a:r>
              <a:rPr kumimoji="0" lang="en-GB" sz="2800" b="0" i="0" u="none" strike="noStrike" kern="1200" cap="none" spc="0" normalizeH="0" noProof="0" dirty="0" smtClean="0">
                <a:ln>
                  <a:noFill/>
                </a:ln>
                <a:effectLst/>
                <a:uLnTx/>
                <a:uFillTx/>
                <a:latin typeface="Baskerville Old Face" pitchFamily="18" charset="0"/>
                <a:ea typeface="Arial Unicode MS" pitchFamily="34" charset="-122"/>
                <a:cs typeface="Arial Unicode MS" pitchFamily="34" charset="-122"/>
              </a:rPr>
              <a:t> bewildered layperson)</a:t>
            </a:r>
            <a:endParaRPr kumimoji="0" lang="en-GB" sz="2800" b="0" i="0" u="none" strike="noStrike" kern="1200" cap="none" spc="0" normalizeH="0" baseline="0" noProof="0" dirty="0">
              <a:ln>
                <a:noFill/>
              </a:ln>
              <a:effectLst/>
              <a:uLnTx/>
              <a:uFillTx/>
              <a:latin typeface="Baskerville Old Face" pitchFamily="18" charset="0"/>
              <a:ea typeface="Arial Unicode MS" pitchFamily="34" charset="-122"/>
              <a:cs typeface="Arial Unicode MS" pitchFamily="34" charset="-122"/>
            </a:endParaRPr>
          </a:p>
        </p:txBody>
      </p:sp>
      <p:sp>
        <p:nvSpPr>
          <p:cNvPr id="4" name="Title 1"/>
          <p:cNvSpPr txBox="1">
            <a:spLocks/>
          </p:cNvSpPr>
          <p:nvPr/>
        </p:nvSpPr>
        <p:spPr>
          <a:xfrm>
            <a:off x="899592" y="1772816"/>
            <a:ext cx="7848600" cy="7693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3200" dirty="0" smtClean="0">
                <a:latin typeface="Baskerville Old Face" pitchFamily="18" charset="0"/>
              </a:rPr>
              <a:t>Gaussian Process Summer School Summary</a:t>
            </a:r>
            <a:endParaRPr lang="en-GB" sz="3200" dirty="0">
              <a:latin typeface="Baskerville Old Face"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p:cNvSpPr txBox="1">
            <a:spLocks/>
          </p:cNvSpPr>
          <p:nvPr/>
        </p:nvSpPr>
        <p:spPr>
          <a:xfrm>
            <a:off x="0" y="0"/>
            <a:ext cx="1331640" cy="548680"/>
          </a:xfrm>
          <a:prstGeom prst="rect">
            <a:avLst/>
          </a:prstGeom>
          <a:solidFill>
            <a:schemeClr val="bg1">
              <a:lumMod val="85000"/>
            </a:schemeClr>
          </a:solidFill>
          <a:ln>
            <a:solidFill>
              <a:schemeClr val="tx1"/>
            </a:solidFill>
          </a:ln>
          <a:scene3d>
            <a:camera prst="orthographicFront"/>
            <a:lightRig rig="threePt" dir="t"/>
          </a:scene3d>
          <a:sp3d extrusionH="114300" prstMaterial="matte">
            <a:bevelT w="114300" h="177800" prst="relaxedInset"/>
            <a:extrusionClr>
              <a:schemeClr val="tx1"/>
            </a:extrusionClr>
          </a:sp3d>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1" i="0" u="none" strike="noStrike" kern="1200" cap="none" spc="0" normalizeH="0" baseline="0" noProof="0" dirty="0" smtClean="0">
                <a:ln>
                  <a:noFill/>
                </a:ln>
                <a:effectLst/>
                <a:uLnTx/>
                <a:uFillTx/>
                <a:latin typeface="Baskerville Old Face" pitchFamily="18" charset="0"/>
                <a:ea typeface="+mj-ea"/>
                <a:cs typeface="+mj-cs"/>
              </a:rPr>
              <a:t>1 - Intro</a:t>
            </a:r>
          </a:p>
        </p:txBody>
      </p:sp>
      <p:sp>
        <p:nvSpPr>
          <p:cNvPr id="23" name="Title 1"/>
          <p:cNvSpPr txBox="1">
            <a:spLocks/>
          </p:cNvSpPr>
          <p:nvPr/>
        </p:nvSpPr>
        <p:spPr>
          <a:xfrm>
            <a:off x="7308304" y="548680"/>
            <a:ext cx="1835696" cy="360040"/>
          </a:xfrm>
          <a:prstGeom prst="rect">
            <a:avLst/>
          </a:prstGeom>
          <a:solidFill>
            <a:schemeClr val="bg1">
              <a:lumMod val="85000"/>
            </a:schemeClr>
          </a:solidFill>
          <a:ln>
            <a:solidFill>
              <a:schemeClr val="tx1"/>
            </a:solidFill>
          </a:ln>
          <a:scene3d>
            <a:camera prst="orthographicFront"/>
            <a:lightRig rig="threePt" dir="t"/>
          </a:scene3d>
          <a:sp3d extrusionH="114300" prstMaterial="matte">
            <a:bevelT w="114300" h="177800" prst="relaxedInset"/>
            <a:extrusionClr>
              <a:schemeClr val="tx1"/>
            </a:extrusionClr>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1900" b="1" dirty="0" smtClean="0">
                <a:latin typeface="Baskerville Old Face" pitchFamily="18" charset="0"/>
                <a:ea typeface="+mj-ea"/>
                <a:cs typeface="+mj-cs"/>
              </a:rPr>
              <a:t>1.5 - </a:t>
            </a:r>
            <a:r>
              <a:rPr kumimoji="0" lang="en-GB" sz="1900" b="1" i="0" u="none" strike="noStrike" kern="1200" cap="none" spc="0" normalizeH="0" baseline="0" noProof="0" dirty="0" smtClean="0">
                <a:ln>
                  <a:noFill/>
                </a:ln>
                <a:effectLst/>
                <a:uLnTx/>
                <a:uFillTx/>
                <a:latin typeface="Baskerville Old Face" pitchFamily="18" charset="0"/>
                <a:ea typeface="+mj-ea"/>
                <a:cs typeface="+mj-cs"/>
              </a:rPr>
              <a:t>Kernels</a:t>
            </a:r>
          </a:p>
        </p:txBody>
      </p:sp>
      <p:sp>
        <p:nvSpPr>
          <p:cNvPr id="29" name="Content Placeholder 2"/>
          <p:cNvSpPr>
            <a:spLocks noGrp="1"/>
          </p:cNvSpPr>
          <p:nvPr>
            <p:ph idx="4294967295"/>
          </p:nvPr>
        </p:nvSpPr>
        <p:spPr>
          <a:xfrm>
            <a:off x="683568" y="1412776"/>
            <a:ext cx="7848600" cy="4536504"/>
          </a:xfrm>
        </p:spPr>
        <p:txBody>
          <a:bodyPr>
            <a:normAutofit/>
          </a:bodyPr>
          <a:lstStyle>
            <a:lvl1pPr marL="342900" indent="-342900">
              <a:buFontTx/>
              <a:buBlip>
                <a:blip r:embed="rId3"/>
              </a:buBlip>
              <a:defRPr sz="3200"/>
            </a:lvl1pPr>
            <a:lvl2pPr marL="742950" indent="-285750">
              <a:buFontTx/>
              <a:buBlip>
                <a:blip r:embed="rId3"/>
              </a:buBlip>
              <a:defRPr sz="2400"/>
            </a:lvl2pPr>
          </a:lstStyle>
          <a:p>
            <a:r>
              <a:rPr lang="en-GB" sz="2000" dirty="0" smtClean="0">
                <a:latin typeface="Arial" pitchFamily="34" charset="0"/>
                <a:cs typeface="Arial" pitchFamily="34" charset="0"/>
              </a:rPr>
              <a:t>Many possible forms for covariance K (also called the kernel)</a:t>
            </a:r>
          </a:p>
          <a:p>
            <a:pPr lvl="1"/>
            <a:r>
              <a:rPr lang="en-GB" sz="2000" dirty="0" smtClean="0">
                <a:latin typeface="Arial" pitchFamily="34" charset="0"/>
                <a:cs typeface="Arial" pitchFamily="34" charset="0"/>
              </a:rPr>
              <a:t>RBF</a:t>
            </a:r>
          </a:p>
          <a:p>
            <a:pPr lvl="1"/>
            <a:endParaRPr lang="en-GB" sz="2000" dirty="0" smtClean="0">
              <a:latin typeface="Arial" pitchFamily="34" charset="0"/>
              <a:cs typeface="Arial" pitchFamily="34" charset="0"/>
            </a:endParaRPr>
          </a:p>
          <a:p>
            <a:pPr lvl="1"/>
            <a:r>
              <a:rPr lang="en-GB" sz="2000" dirty="0" smtClean="0">
                <a:latin typeface="Arial" pitchFamily="34" charset="0"/>
                <a:cs typeface="Arial" pitchFamily="34" charset="0"/>
              </a:rPr>
              <a:t>Exponential</a:t>
            </a:r>
          </a:p>
          <a:p>
            <a:pPr lvl="1"/>
            <a:endParaRPr lang="en-GB" sz="2000" dirty="0" smtClean="0">
              <a:latin typeface="Arial" pitchFamily="34" charset="0"/>
              <a:cs typeface="Arial" pitchFamily="34" charset="0"/>
            </a:endParaRPr>
          </a:p>
          <a:p>
            <a:pPr lvl="1"/>
            <a:r>
              <a:rPr lang="en-GB" sz="2000" dirty="0" smtClean="0">
                <a:latin typeface="Arial" pitchFamily="34" charset="0"/>
                <a:cs typeface="Arial" pitchFamily="34" charset="0"/>
              </a:rPr>
              <a:t>Constant / Bias</a:t>
            </a:r>
          </a:p>
          <a:p>
            <a:pPr lvl="1"/>
            <a:endParaRPr lang="en-GB" sz="2000" dirty="0" smtClean="0">
              <a:latin typeface="Arial" pitchFamily="34" charset="0"/>
              <a:cs typeface="Arial" pitchFamily="34" charset="0"/>
            </a:endParaRPr>
          </a:p>
          <a:p>
            <a:pPr lvl="1"/>
            <a:r>
              <a:rPr lang="en-GB" sz="2000" dirty="0" smtClean="0">
                <a:latin typeface="Arial" pitchFamily="34" charset="0"/>
                <a:cs typeface="Arial" pitchFamily="34" charset="0"/>
              </a:rPr>
              <a:t>RBF COS</a:t>
            </a:r>
          </a:p>
          <a:p>
            <a:pPr lvl="1"/>
            <a:endParaRPr lang="en-GB" sz="2000" dirty="0" smtClean="0">
              <a:latin typeface="Arial" pitchFamily="34" charset="0"/>
              <a:cs typeface="Arial" pitchFamily="34" charset="0"/>
            </a:endParaRPr>
          </a:p>
          <a:p>
            <a:pPr lvl="1"/>
            <a:r>
              <a:rPr lang="en-GB" sz="2000" dirty="0" smtClean="0">
                <a:latin typeface="Arial" pitchFamily="34" charset="0"/>
                <a:cs typeface="Arial" pitchFamily="34" charset="0"/>
              </a:rPr>
              <a:t>Brownian</a:t>
            </a:r>
          </a:p>
          <a:p>
            <a:pPr lvl="1"/>
            <a:endParaRPr lang="en-GB" sz="2000" dirty="0" smtClean="0">
              <a:latin typeface="Arial" pitchFamily="34" charset="0"/>
              <a:cs typeface="Arial" pitchFamily="34" charset="0"/>
            </a:endParaRPr>
          </a:p>
          <a:p>
            <a:pPr lvl="1"/>
            <a:r>
              <a:rPr lang="en-GB" sz="2000" dirty="0" smtClean="0">
                <a:latin typeface="Arial" pitchFamily="34" charset="0"/>
                <a:cs typeface="Arial" pitchFamily="34" charset="0"/>
              </a:rPr>
              <a:t>…</a:t>
            </a:r>
          </a:p>
        </p:txBody>
      </p:sp>
      <p:sp>
        <p:nvSpPr>
          <p:cNvPr id="10" name="Content Placeholder 2"/>
          <p:cNvSpPr txBox="1">
            <a:spLocks/>
          </p:cNvSpPr>
          <p:nvPr/>
        </p:nvSpPr>
        <p:spPr>
          <a:xfrm>
            <a:off x="971600" y="1012417"/>
            <a:ext cx="7344816" cy="7603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2000" u="sng" dirty="0" smtClean="0">
                <a:latin typeface="Arial" pitchFamily="34" charset="0"/>
                <a:cs typeface="Arial" pitchFamily="34" charset="0"/>
              </a:rPr>
              <a:t>Covariance Functions</a:t>
            </a:r>
            <a:endParaRPr lang="en-GB" sz="2000" u="sng" dirty="0">
              <a:latin typeface="Arial" pitchFamily="34" charset="0"/>
              <a:cs typeface="Arial" pitchFamily="34" charset="0"/>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6178" y="2472450"/>
            <a:ext cx="530899" cy="524502"/>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23736" y="1843295"/>
            <a:ext cx="538980" cy="560221"/>
          </a:xfrm>
          <a:prstGeom prst="rect">
            <a:avLst/>
          </a:prstGeom>
        </p:spPr>
      </p:pic>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13898" y="3993620"/>
            <a:ext cx="520395" cy="525705"/>
          </a:xfrm>
          <a:prstGeom prst="rect">
            <a:avLst/>
          </a:prstGeom>
        </p:spPr>
      </p:pic>
      <p:pic>
        <p:nvPicPr>
          <p:cNvPr id="8" name="Pictur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097883" y="2460969"/>
            <a:ext cx="634051" cy="629266"/>
          </a:xfrm>
          <a:prstGeom prst="rect">
            <a:avLst/>
          </a:prstGeom>
        </p:spPr>
      </p:pic>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087761" y="1771309"/>
            <a:ext cx="705777" cy="704191"/>
          </a:xfrm>
          <a:prstGeom prst="rect">
            <a:avLst/>
          </a:prstGeom>
        </p:spPr>
      </p:pic>
      <p:pic>
        <p:nvPicPr>
          <p:cNvPr id="18" name="Picture 1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87761" y="3954331"/>
            <a:ext cx="658636" cy="652393"/>
          </a:xfrm>
          <a:prstGeom prst="rect">
            <a:avLst/>
          </a:prstGeom>
        </p:spPr>
      </p:pic>
      <p:pic>
        <p:nvPicPr>
          <p:cNvPr id="19" name="Picture 1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410523" y="3067065"/>
            <a:ext cx="634899" cy="672090"/>
          </a:xfrm>
          <a:prstGeom prst="rect">
            <a:avLst/>
          </a:prstGeom>
        </p:spPr>
      </p:pic>
      <p:pic>
        <p:nvPicPr>
          <p:cNvPr id="20" name="Picture 1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432196" y="4674858"/>
            <a:ext cx="634899" cy="672090"/>
          </a:xfrm>
          <a:prstGeom prst="rect">
            <a:avLst/>
          </a:prstGeom>
        </p:spPr>
      </p:pic>
      <p:pic>
        <p:nvPicPr>
          <p:cNvPr id="21" name="Picture 20"/>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406327" y="2403516"/>
            <a:ext cx="626930" cy="672090"/>
          </a:xfrm>
          <a:prstGeom prst="rect">
            <a:avLst/>
          </a:prstGeom>
        </p:spPr>
      </p:pic>
      <p:pic>
        <p:nvPicPr>
          <p:cNvPr id="22" name="Picture 21"/>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410523" y="1752836"/>
            <a:ext cx="626763" cy="671911"/>
          </a:xfrm>
          <a:prstGeom prst="rect">
            <a:avLst/>
          </a:prstGeom>
        </p:spPr>
      </p:pic>
      <p:pic>
        <p:nvPicPr>
          <p:cNvPr id="25" name="Picture 24"/>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402654" y="3971245"/>
            <a:ext cx="664441" cy="541198"/>
          </a:xfrm>
          <a:prstGeom prst="rect">
            <a:avLst/>
          </a:prstGeom>
        </p:spPr>
      </p:pic>
      <p:sp>
        <p:nvSpPr>
          <p:cNvPr id="11" name="Slide Number Placeholder 10"/>
          <p:cNvSpPr>
            <a:spLocks noGrp="1"/>
          </p:cNvSpPr>
          <p:nvPr>
            <p:ph type="sldNum" sz="quarter" idx="12"/>
          </p:nvPr>
        </p:nvSpPr>
        <p:spPr/>
        <p:txBody>
          <a:bodyPr/>
          <a:lstStyle/>
          <a:p>
            <a:fld id="{77C4773A-C3D5-4549-A6D2-7F1166EF7514}" type="slidenum">
              <a:rPr lang="en-GB" smtClean="0"/>
              <a:pPr/>
              <a:t>10</a:t>
            </a:fld>
            <a:r>
              <a:rPr lang="en-GB" smtClean="0"/>
              <a:t> of 26</a:t>
            </a:r>
            <a:endParaRPr lang="en-GB" dirty="0"/>
          </a:p>
        </p:txBody>
      </p:sp>
    </p:spTree>
    <p:extLst>
      <p:ext uri="{BB962C8B-B14F-4D97-AF65-F5344CB8AC3E}">
        <p14:creationId xmlns:p14="http://schemas.microsoft.com/office/powerpoint/2010/main" val="225703775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p:cNvSpPr txBox="1">
            <a:spLocks/>
          </p:cNvSpPr>
          <p:nvPr/>
        </p:nvSpPr>
        <p:spPr>
          <a:xfrm>
            <a:off x="0" y="0"/>
            <a:ext cx="1331640" cy="548680"/>
          </a:xfrm>
          <a:prstGeom prst="rect">
            <a:avLst/>
          </a:prstGeom>
          <a:solidFill>
            <a:schemeClr val="bg1">
              <a:lumMod val="85000"/>
            </a:schemeClr>
          </a:solidFill>
          <a:ln>
            <a:solidFill>
              <a:schemeClr val="tx1"/>
            </a:solidFill>
          </a:ln>
          <a:scene3d>
            <a:camera prst="orthographicFront"/>
            <a:lightRig rig="threePt" dir="t"/>
          </a:scene3d>
          <a:sp3d extrusionH="114300" prstMaterial="matte">
            <a:bevelT w="114300" h="177800" prst="relaxedInset"/>
            <a:extrusionClr>
              <a:schemeClr val="tx1"/>
            </a:extrusionClr>
          </a:sp3d>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1" i="0" u="none" strike="noStrike" kern="1200" cap="none" spc="0" normalizeH="0" baseline="0" noProof="0" dirty="0" smtClean="0">
                <a:ln>
                  <a:noFill/>
                </a:ln>
                <a:effectLst/>
                <a:uLnTx/>
                <a:uFillTx/>
                <a:latin typeface="Baskerville Old Face" pitchFamily="18" charset="0"/>
                <a:ea typeface="+mj-ea"/>
                <a:cs typeface="+mj-cs"/>
              </a:rPr>
              <a:t>1 - Intro</a:t>
            </a:r>
          </a:p>
        </p:txBody>
      </p:sp>
      <p:sp>
        <p:nvSpPr>
          <p:cNvPr id="23" name="Title 1"/>
          <p:cNvSpPr txBox="1">
            <a:spLocks/>
          </p:cNvSpPr>
          <p:nvPr/>
        </p:nvSpPr>
        <p:spPr>
          <a:xfrm>
            <a:off x="7308304" y="548680"/>
            <a:ext cx="1835696" cy="360040"/>
          </a:xfrm>
          <a:prstGeom prst="rect">
            <a:avLst/>
          </a:prstGeom>
          <a:solidFill>
            <a:schemeClr val="bg1">
              <a:lumMod val="85000"/>
            </a:schemeClr>
          </a:solidFill>
          <a:ln>
            <a:solidFill>
              <a:schemeClr val="tx1"/>
            </a:solidFill>
          </a:ln>
          <a:scene3d>
            <a:camera prst="orthographicFront"/>
            <a:lightRig rig="threePt" dir="t"/>
          </a:scene3d>
          <a:sp3d extrusionH="114300" prstMaterial="matte">
            <a:bevelT w="114300" h="177800" prst="relaxedInset"/>
            <a:extrusionClr>
              <a:schemeClr val="tx1"/>
            </a:extrusionClr>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1900" b="1" dirty="0" smtClean="0">
                <a:latin typeface="Baskerville Old Face" pitchFamily="18" charset="0"/>
                <a:ea typeface="+mj-ea"/>
                <a:cs typeface="+mj-cs"/>
              </a:rPr>
              <a:t>1.5 - </a:t>
            </a:r>
            <a:r>
              <a:rPr kumimoji="0" lang="en-GB" sz="1900" b="1" i="0" u="none" strike="noStrike" kern="1200" cap="none" spc="0" normalizeH="0" baseline="0" noProof="0" dirty="0" smtClean="0">
                <a:ln>
                  <a:noFill/>
                </a:ln>
                <a:effectLst/>
                <a:uLnTx/>
                <a:uFillTx/>
                <a:latin typeface="Baskerville Old Face" pitchFamily="18" charset="0"/>
                <a:ea typeface="+mj-ea"/>
                <a:cs typeface="+mj-cs"/>
              </a:rPr>
              <a:t>Kernels</a:t>
            </a:r>
          </a:p>
        </p:txBody>
      </p:sp>
      <mc:AlternateContent xmlns:mc="http://schemas.openxmlformats.org/markup-compatibility/2006" xmlns:a14="http://schemas.microsoft.com/office/drawing/2010/main">
        <mc:Choice Requires="a14">
          <p:sp>
            <p:nvSpPr>
              <p:cNvPr id="29" name="Content Placeholder 2"/>
              <p:cNvSpPr>
                <a:spLocks noGrp="1"/>
              </p:cNvSpPr>
              <p:nvPr>
                <p:ph idx="4294967295"/>
              </p:nvPr>
            </p:nvSpPr>
            <p:spPr>
              <a:xfrm>
                <a:off x="683568" y="1412776"/>
                <a:ext cx="7848600" cy="4536504"/>
              </a:xfrm>
            </p:spPr>
            <p:txBody>
              <a:bodyPr>
                <a:normAutofit/>
              </a:bodyPr>
              <a:lstStyle>
                <a:lvl1pPr marL="342900" indent="-342900">
                  <a:buFontTx/>
                  <a:buBlip>
                    <a:blip r:embed="rId3"/>
                  </a:buBlip>
                  <a:defRPr sz="3200"/>
                </a:lvl1pPr>
                <a:lvl2pPr marL="742950" indent="-285750">
                  <a:buFontTx/>
                  <a:buBlip>
                    <a:blip r:embed="rId3"/>
                  </a:buBlip>
                  <a:defRPr sz="2400"/>
                </a:lvl2pPr>
              </a:lstStyle>
              <a:p>
                <a:r>
                  <a:rPr lang="en-GB" sz="2000" dirty="0" smtClean="0">
                    <a:latin typeface="Arial" pitchFamily="34" charset="0"/>
                    <a:cs typeface="Arial" pitchFamily="34" charset="0"/>
                  </a:rPr>
                  <a:t>Some important properties</a:t>
                </a:r>
              </a:p>
              <a:p>
                <a:pPr lvl="1"/>
                <a:r>
                  <a:rPr lang="en-GB" sz="1600" dirty="0">
                    <a:latin typeface="Arial" pitchFamily="34" charset="0"/>
                    <a:cs typeface="Arial" pitchFamily="34" charset="0"/>
                  </a:rPr>
                  <a:t>Smoothness</a:t>
                </a:r>
              </a:p>
              <a:p>
                <a:pPr lvl="1"/>
                <a:r>
                  <a:rPr lang="en-GB" sz="1600" dirty="0">
                    <a:latin typeface="Arial" pitchFamily="34" charset="0"/>
                    <a:cs typeface="Arial" pitchFamily="34" charset="0"/>
                  </a:rPr>
                  <a:t>Periodicity</a:t>
                </a:r>
                <a:endParaRPr lang="en-GB" sz="1600" dirty="0" smtClean="0">
                  <a:latin typeface="Arial" pitchFamily="34" charset="0"/>
                  <a:cs typeface="Arial" pitchFamily="34" charset="0"/>
                </a:endParaRPr>
              </a:p>
              <a:p>
                <a:pPr lvl="1"/>
                <a:r>
                  <a:rPr lang="en-GB" sz="1600" dirty="0" err="1" smtClean="0">
                    <a:latin typeface="Arial" pitchFamily="34" charset="0"/>
                    <a:cs typeface="Arial" pitchFamily="34" charset="0"/>
                  </a:rPr>
                  <a:t>Stationarity</a:t>
                </a:r>
                <a:r>
                  <a:rPr lang="en-GB" sz="1600" dirty="0" smtClean="0">
                    <a:latin typeface="Arial" pitchFamily="34" charset="0"/>
                    <a:cs typeface="Arial" pitchFamily="34" charset="0"/>
                  </a:rPr>
                  <a:t> (depends on difference </a:t>
                </a:r>
                <a14:m>
                  <m:oMath xmlns:m="http://schemas.openxmlformats.org/officeDocument/2006/math">
                    <m:r>
                      <a:rPr lang="en-GB" sz="1600" b="0" i="1" smtClean="0">
                        <a:latin typeface="Cambria Math" panose="02040503050406030204" pitchFamily="18" charset="0"/>
                        <a:cs typeface="Arial" pitchFamily="34" charset="0"/>
                      </a:rPr>
                      <m:t>|</m:t>
                    </m:r>
                    <m:r>
                      <a:rPr lang="en-GB" sz="1600" b="1" i="1" smtClean="0">
                        <a:latin typeface="Cambria Math" panose="02040503050406030204" pitchFamily="18" charset="0"/>
                        <a:cs typeface="Arial" pitchFamily="34" charset="0"/>
                      </a:rPr>
                      <m:t>𝒙</m:t>
                    </m:r>
                    <m:r>
                      <a:rPr lang="en-GB" sz="1600" b="0" i="1" smtClean="0">
                        <a:latin typeface="Cambria Math" panose="02040503050406030204" pitchFamily="18" charset="0"/>
                        <a:cs typeface="Arial" pitchFamily="34" charset="0"/>
                      </a:rPr>
                      <m:t>−</m:t>
                    </m:r>
                    <m:sSup>
                      <m:sSupPr>
                        <m:ctrlPr>
                          <a:rPr lang="en-GB" sz="1600" b="0" i="1" smtClean="0">
                            <a:latin typeface="Cambria Math" panose="02040503050406030204" pitchFamily="18" charset="0"/>
                            <a:cs typeface="Arial" pitchFamily="34" charset="0"/>
                          </a:rPr>
                        </m:ctrlPr>
                      </m:sSupPr>
                      <m:e>
                        <m:r>
                          <a:rPr lang="en-GB" sz="1600" b="1" i="1" smtClean="0">
                            <a:latin typeface="Cambria Math" panose="02040503050406030204" pitchFamily="18" charset="0"/>
                            <a:cs typeface="Arial" pitchFamily="34" charset="0"/>
                          </a:rPr>
                          <m:t>𝒙</m:t>
                        </m:r>
                      </m:e>
                      <m:sup>
                        <m:r>
                          <a:rPr lang="en-GB" sz="1600" b="0" i="1" smtClean="0">
                            <a:latin typeface="Cambria Math" panose="02040503050406030204" pitchFamily="18" charset="0"/>
                            <a:cs typeface="Arial" pitchFamily="34" charset="0"/>
                          </a:rPr>
                          <m:t>′</m:t>
                        </m:r>
                      </m:sup>
                    </m:sSup>
                    <m:r>
                      <a:rPr lang="en-GB" sz="1600" b="0" i="1" smtClean="0">
                        <a:latin typeface="Cambria Math" panose="02040503050406030204" pitchFamily="18" charset="0"/>
                        <a:cs typeface="Arial" pitchFamily="34" charset="0"/>
                      </a:rPr>
                      <m:t>|)</m:t>
                    </m:r>
                  </m:oMath>
                </a14:m>
                <a:endParaRPr lang="en-GB" sz="1600" dirty="0" smtClean="0">
                  <a:latin typeface="Arial" pitchFamily="34" charset="0"/>
                  <a:cs typeface="Arial" pitchFamily="34" charset="0"/>
                </a:endParaRPr>
              </a:p>
              <a:p>
                <a:r>
                  <a:rPr lang="en-GB" sz="2000" dirty="0" smtClean="0">
                    <a:latin typeface="Arial" pitchFamily="34" charset="0"/>
                    <a:cs typeface="Arial" pitchFamily="34" charset="0"/>
                  </a:rPr>
                  <a:t>Sum and/or Product of kernels is a kernel</a:t>
                </a:r>
              </a:p>
              <a:p>
                <a:r>
                  <a:rPr lang="en-GB" sz="2000" dirty="0" err="1" smtClean="0">
                    <a:latin typeface="Arial" pitchFamily="34" charset="0"/>
                    <a:cs typeface="Arial" pitchFamily="34" charset="0"/>
                  </a:rPr>
                  <a:t>Hyperparameters</a:t>
                </a:r>
                <a:r>
                  <a:rPr lang="en-GB" sz="2000" dirty="0" smtClean="0">
                    <a:latin typeface="Arial" pitchFamily="34" charset="0"/>
                    <a:cs typeface="Arial" pitchFamily="34" charset="0"/>
                  </a:rPr>
                  <a:t> </a:t>
                </a:r>
                <a:r>
                  <a:rPr lang="el-GR" sz="2000" dirty="0" smtClean="0">
                    <a:latin typeface="Arial" pitchFamily="34" charset="0"/>
                    <a:cs typeface="Arial" pitchFamily="34" charset="0"/>
                  </a:rPr>
                  <a:t>α</a:t>
                </a:r>
                <a:r>
                  <a:rPr lang="en-GB" sz="2000" dirty="0" smtClean="0">
                    <a:latin typeface="Arial" pitchFamily="34" charset="0"/>
                    <a:cs typeface="Arial" pitchFamily="34" charset="0"/>
                  </a:rPr>
                  <a:t>,</a:t>
                </a:r>
                <a:r>
                  <a:rPr lang="el-GR" sz="2000" dirty="0" smtClean="0">
                    <a:latin typeface="Arial" pitchFamily="34" charset="0"/>
                    <a:cs typeface="Arial" pitchFamily="34" charset="0"/>
                  </a:rPr>
                  <a:t>λ</a:t>
                </a:r>
                <a:endParaRPr lang="en-GB" sz="2000" dirty="0" smtClean="0">
                  <a:latin typeface="Arial" pitchFamily="34" charset="0"/>
                  <a:cs typeface="Arial" pitchFamily="34" charset="0"/>
                </a:endParaRPr>
              </a:p>
            </p:txBody>
          </p:sp>
        </mc:Choice>
        <mc:Fallback xmlns="">
          <p:sp>
            <p:nvSpPr>
              <p:cNvPr id="29" name="Content Placeholder 2"/>
              <p:cNvSpPr>
                <a:spLocks noGrp="1" noRot="1" noChangeAspect="1" noMove="1" noResize="1" noEditPoints="1" noAdjustHandles="1" noChangeArrowheads="1" noChangeShapeType="1" noTextEdit="1"/>
              </p:cNvSpPr>
              <p:nvPr>
                <p:ph idx="4294967295" hasCustomPrompt="1"/>
              </p:nvPr>
            </p:nvSpPr>
            <p:spPr>
              <a:xfrm>
                <a:off x="683568" y="1412776"/>
                <a:ext cx="7848600" cy="4536504"/>
              </a:xfrm>
              <a:blipFill rotWithShape="0">
                <a:blip r:embed="rId4"/>
                <a:stretch>
                  <a:fillRect t="-672"/>
                </a:stretch>
              </a:blipFill>
            </p:spPr>
            <p:txBody>
              <a:bodyPr/>
              <a:lstStyle/>
              <a:p>
                <a:r>
                  <a:rPr lang="en-US">
                    <a:noFill/>
                  </a:rPr>
                  <a:t> </a:t>
                </a:r>
              </a:p>
            </p:txBody>
          </p:sp>
        </mc:Fallback>
      </mc:AlternateContent>
      <p:sp>
        <p:nvSpPr>
          <p:cNvPr id="10" name="Content Placeholder 2"/>
          <p:cNvSpPr txBox="1">
            <a:spLocks/>
          </p:cNvSpPr>
          <p:nvPr/>
        </p:nvSpPr>
        <p:spPr>
          <a:xfrm>
            <a:off x="971600" y="1012417"/>
            <a:ext cx="7344816" cy="7603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2000" u="sng" dirty="0" smtClean="0">
                <a:latin typeface="Arial" pitchFamily="34" charset="0"/>
                <a:cs typeface="Arial" pitchFamily="34" charset="0"/>
              </a:rPr>
              <a:t>Covariance Functions</a:t>
            </a:r>
            <a:endParaRPr lang="en-GB" sz="2000" u="sng" dirty="0">
              <a:latin typeface="Arial" pitchFamily="34" charset="0"/>
              <a:cs typeface="Arial" pitchFamily="34" charset="0"/>
            </a:endParaRPr>
          </a:p>
        </p:txBody>
      </p:sp>
      <p:sp>
        <p:nvSpPr>
          <p:cNvPr id="11" name="TextBox 10"/>
          <p:cNvSpPr txBox="1"/>
          <p:nvPr/>
        </p:nvSpPr>
        <p:spPr>
          <a:xfrm>
            <a:off x="5724128" y="3853617"/>
            <a:ext cx="3384376" cy="1815882"/>
          </a:xfrm>
          <a:prstGeom prst="rect">
            <a:avLst/>
          </a:prstGeom>
          <a:solidFill>
            <a:schemeClr val="tx1"/>
          </a:solidFill>
        </p:spPr>
        <p:txBody>
          <a:bodyPr wrap="square" rtlCol="0">
            <a:spAutoFit/>
          </a:bodyPr>
          <a:lstStyle/>
          <a:p>
            <a:r>
              <a:rPr lang="en-GB" sz="1400" dirty="0" smtClean="0">
                <a:solidFill>
                  <a:schemeClr val="bg1"/>
                </a:solidFill>
              </a:rPr>
              <a:t>&gt; dims=2</a:t>
            </a:r>
          </a:p>
          <a:p>
            <a:r>
              <a:rPr lang="en-GB" sz="1400" dirty="0" smtClean="0">
                <a:solidFill>
                  <a:schemeClr val="bg1"/>
                </a:solidFill>
              </a:rPr>
              <a:t>&gt; </a:t>
            </a:r>
            <a:r>
              <a:rPr lang="en-GB" sz="1400" dirty="0" err="1" smtClean="0">
                <a:solidFill>
                  <a:schemeClr val="bg1"/>
                </a:solidFill>
              </a:rPr>
              <a:t>var</a:t>
            </a:r>
            <a:r>
              <a:rPr lang="en-GB" sz="1400" dirty="0" smtClean="0">
                <a:solidFill>
                  <a:schemeClr val="bg1"/>
                </a:solidFill>
              </a:rPr>
              <a:t>=3</a:t>
            </a:r>
          </a:p>
          <a:p>
            <a:r>
              <a:rPr lang="en-GB" sz="1400" dirty="0" smtClean="0">
                <a:solidFill>
                  <a:schemeClr val="bg1"/>
                </a:solidFill>
              </a:rPr>
              <a:t>&gt; </a:t>
            </a:r>
            <a:r>
              <a:rPr lang="en-GB" sz="1400" dirty="0" err="1" smtClean="0">
                <a:solidFill>
                  <a:schemeClr val="bg1"/>
                </a:solidFill>
              </a:rPr>
              <a:t>len</a:t>
            </a:r>
            <a:r>
              <a:rPr lang="en-GB" sz="1400" dirty="0" smtClean="0">
                <a:solidFill>
                  <a:schemeClr val="bg1"/>
                </a:solidFill>
              </a:rPr>
              <a:t>=1</a:t>
            </a:r>
          </a:p>
          <a:p>
            <a:r>
              <a:rPr lang="en-GB" sz="1400" dirty="0" smtClean="0">
                <a:solidFill>
                  <a:schemeClr val="bg1"/>
                </a:solidFill>
              </a:rPr>
              <a:t>&gt; </a:t>
            </a:r>
            <a:r>
              <a:rPr lang="en-GB" sz="1400" dirty="0" err="1" smtClean="0">
                <a:solidFill>
                  <a:schemeClr val="bg1"/>
                </a:solidFill>
              </a:rPr>
              <a:t>freq</a:t>
            </a:r>
            <a:r>
              <a:rPr lang="en-GB" sz="1400" dirty="0" smtClean="0">
                <a:solidFill>
                  <a:schemeClr val="bg1"/>
                </a:solidFill>
              </a:rPr>
              <a:t>=4</a:t>
            </a:r>
          </a:p>
          <a:p>
            <a:r>
              <a:rPr lang="en-GB" sz="1400" dirty="0" smtClean="0">
                <a:solidFill>
                  <a:schemeClr val="bg1"/>
                </a:solidFill>
              </a:rPr>
              <a:t>&gt; k1=</a:t>
            </a:r>
            <a:r>
              <a:rPr lang="en-GB" sz="1400" dirty="0" err="1" smtClean="0">
                <a:solidFill>
                  <a:schemeClr val="bg1"/>
                </a:solidFill>
              </a:rPr>
              <a:t>GPy.kern.exponential</a:t>
            </a:r>
            <a:r>
              <a:rPr lang="en-GB" sz="1400" dirty="0" smtClean="0">
                <a:solidFill>
                  <a:schemeClr val="bg1"/>
                </a:solidFill>
              </a:rPr>
              <a:t>(</a:t>
            </a:r>
            <a:r>
              <a:rPr lang="en-GB" sz="1400" dirty="0" err="1" smtClean="0">
                <a:solidFill>
                  <a:schemeClr val="bg1"/>
                </a:solidFill>
              </a:rPr>
              <a:t>dims,var,len</a:t>
            </a:r>
            <a:r>
              <a:rPr lang="en-GB" sz="1400" dirty="0" smtClean="0">
                <a:solidFill>
                  <a:schemeClr val="bg1"/>
                </a:solidFill>
              </a:rPr>
              <a:t>)</a:t>
            </a:r>
          </a:p>
          <a:p>
            <a:r>
              <a:rPr lang="en-GB" sz="1400" dirty="0" smtClean="0">
                <a:solidFill>
                  <a:schemeClr val="bg1"/>
                </a:solidFill>
              </a:rPr>
              <a:t>&gt; k2=</a:t>
            </a:r>
            <a:r>
              <a:rPr lang="en-GB" sz="1400" dirty="0" err="1" smtClean="0">
                <a:solidFill>
                  <a:schemeClr val="bg1"/>
                </a:solidFill>
              </a:rPr>
              <a:t>GPy.kern.rbfcos</a:t>
            </a:r>
            <a:r>
              <a:rPr lang="en-GB" sz="1400" dirty="0" smtClean="0">
                <a:solidFill>
                  <a:schemeClr val="bg1"/>
                </a:solidFill>
              </a:rPr>
              <a:t>(</a:t>
            </a:r>
            <a:r>
              <a:rPr lang="en-GB" sz="1400" dirty="0" err="1" smtClean="0">
                <a:solidFill>
                  <a:schemeClr val="bg1"/>
                </a:solidFill>
              </a:rPr>
              <a:t>dims,var,len,freq</a:t>
            </a:r>
            <a:r>
              <a:rPr lang="en-GB" sz="1400" dirty="0" smtClean="0">
                <a:solidFill>
                  <a:schemeClr val="bg1"/>
                </a:solidFill>
              </a:rPr>
              <a:t>)</a:t>
            </a:r>
          </a:p>
          <a:p>
            <a:r>
              <a:rPr lang="en-GB" sz="1400" dirty="0" smtClean="0">
                <a:solidFill>
                  <a:schemeClr val="bg1"/>
                </a:solidFill>
              </a:rPr>
              <a:t>&gt; k3=k1+k2</a:t>
            </a:r>
          </a:p>
          <a:p>
            <a:r>
              <a:rPr lang="en-GB" sz="1400" dirty="0" smtClean="0">
                <a:solidFill>
                  <a:schemeClr val="bg1"/>
                </a:solidFill>
              </a:rPr>
              <a:t>&gt; k4=k1*k2</a:t>
            </a:r>
            <a:endParaRPr lang="en-US" sz="1400" dirty="0">
              <a:solidFill>
                <a:schemeClr val="bg1"/>
              </a:solidFill>
            </a:endParaRPr>
          </a:p>
        </p:txBody>
      </p:sp>
      <p:sp>
        <p:nvSpPr>
          <p:cNvPr id="12" name="TextBox 11"/>
          <p:cNvSpPr txBox="1"/>
          <p:nvPr/>
        </p:nvSpPr>
        <p:spPr>
          <a:xfrm>
            <a:off x="6516216" y="3484285"/>
            <a:ext cx="1820962" cy="369332"/>
          </a:xfrm>
          <a:prstGeom prst="rect">
            <a:avLst/>
          </a:prstGeom>
          <a:noFill/>
        </p:spPr>
        <p:txBody>
          <a:bodyPr wrap="square" rtlCol="0">
            <a:spAutoFit/>
          </a:bodyPr>
          <a:lstStyle/>
          <a:p>
            <a:r>
              <a:rPr lang="en-GB" dirty="0" smtClean="0"/>
              <a:t>Create kernels</a:t>
            </a:r>
            <a:endParaRPr lang="en-US" dirty="0"/>
          </a:p>
        </p:txBody>
      </p:sp>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24134" y="3429064"/>
            <a:ext cx="3744416" cy="2969709"/>
          </a:xfrm>
          <a:prstGeom prst="rect">
            <a:avLst/>
          </a:prstGeom>
        </p:spPr>
      </p:pic>
      <p:pic>
        <p:nvPicPr>
          <p:cNvPr id="25" name="Picture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67526" y="1739384"/>
            <a:ext cx="960858" cy="953607"/>
          </a:xfrm>
          <a:prstGeom prst="rect">
            <a:avLst/>
          </a:prstGeom>
        </p:spPr>
      </p:pic>
      <p:pic>
        <p:nvPicPr>
          <p:cNvPr id="26" name="Picture 2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10390" y="1702875"/>
            <a:ext cx="998114" cy="988653"/>
          </a:xfrm>
          <a:prstGeom prst="rect">
            <a:avLst/>
          </a:prstGeom>
        </p:spPr>
      </p:pic>
      <p:pic>
        <p:nvPicPr>
          <p:cNvPr id="27" name="Picture 2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853038" y="1676977"/>
            <a:ext cx="1069553" cy="1067150"/>
          </a:xfrm>
          <a:prstGeom prst="rect">
            <a:avLst/>
          </a:prstGeom>
        </p:spPr>
      </p:pic>
      <p:sp>
        <p:nvSpPr>
          <p:cNvPr id="6" name="Slide Number Placeholder 5"/>
          <p:cNvSpPr>
            <a:spLocks noGrp="1"/>
          </p:cNvSpPr>
          <p:nvPr>
            <p:ph type="sldNum" sz="quarter" idx="12"/>
          </p:nvPr>
        </p:nvSpPr>
        <p:spPr/>
        <p:txBody>
          <a:bodyPr/>
          <a:lstStyle/>
          <a:p>
            <a:fld id="{77C4773A-C3D5-4549-A6D2-7F1166EF7514}" type="slidenum">
              <a:rPr lang="en-GB" smtClean="0"/>
              <a:pPr/>
              <a:t>11</a:t>
            </a:fld>
            <a:r>
              <a:rPr lang="en-GB" smtClean="0"/>
              <a:t> of 26</a:t>
            </a:r>
            <a:endParaRPr lang="en-GB" dirty="0"/>
          </a:p>
        </p:txBody>
      </p:sp>
    </p:spTree>
    <p:extLst>
      <p:ext uri="{BB962C8B-B14F-4D97-AF65-F5344CB8AC3E}">
        <p14:creationId xmlns:p14="http://schemas.microsoft.com/office/powerpoint/2010/main" val="8974159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0" y="548680"/>
            <a:ext cx="2411760" cy="360040"/>
          </a:xfrm>
          <a:prstGeom prst="rect">
            <a:avLst/>
          </a:prstGeom>
          <a:solidFill>
            <a:schemeClr val="bg1">
              <a:lumMod val="85000"/>
            </a:schemeClr>
          </a:solidFill>
          <a:ln>
            <a:solidFill>
              <a:schemeClr val="tx1"/>
            </a:solidFill>
          </a:ln>
          <a:scene3d>
            <a:camera prst="orthographicFront"/>
            <a:lightRig rig="threePt" dir="t"/>
          </a:scene3d>
          <a:sp3d extrusionH="114300" prstMaterial="matte">
            <a:bevelT w="114300" h="177800" prst="relaxedInset"/>
            <a:extrusionClr>
              <a:schemeClr val="tx1"/>
            </a:extrusionClr>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1900" b="1" dirty="0" smtClean="0">
                <a:latin typeface="Baskerville Old Face" pitchFamily="18" charset="0"/>
                <a:ea typeface="+mj-ea"/>
                <a:cs typeface="+mj-cs"/>
              </a:rPr>
              <a:t>2.1 - </a:t>
            </a:r>
            <a:r>
              <a:rPr kumimoji="0" lang="en-GB" sz="1900" b="1" i="0" u="none" strike="noStrike" kern="1200" cap="none" spc="0" normalizeH="0" baseline="0" noProof="0" dirty="0" err="1" smtClean="0">
                <a:ln>
                  <a:noFill/>
                </a:ln>
                <a:effectLst/>
                <a:uLnTx/>
                <a:uFillTx/>
                <a:latin typeface="Baskerville Old Face" pitchFamily="18" charset="0"/>
                <a:ea typeface="+mj-ea"/>
                <a:cs typeface="+mj-cs"/>
              </a:rPr>
              <a:t>Hyperparameters</a:t>
            </a:r>
            <a:endParaRPr kumimoji="0" lang="en-GB" sz="1900" b="1" i="0" u="none" strike="noStrike" kern="1200" cap="none" spc="0" normalizeH="0" baseline="0" noProof="0" dirty="0" smtClean="0">
              <a:ln>
                <a:noFill/>
              </a:ln>
              <a:effectLst/>
              <a:uLnTx/>
              <a:uFillTx/>
              <a:latin typeface="Baskerville Old Face" pitchFamily="18" charset="0"/>
              <a:ea typeface="+mj-ea"/>
              <a:cs typeface="+mj-cs"/>
            </a:endParaRPr>
          </a:p>
        </p:txBody>
      </p:sp>
      <mc:AlternateContent xmlns:mc="http://schemas.openxmlformats.org/markup-compatibility/2006" xmlns:a14="http://schemas.microsoft.com/office/drawing/2010/main">
        <mc:Choice Requires="a14">
          <p:sp>
            <p:nvSpPr>
              <p:cNvPr id="8" name="Content Placeholder 2"/>
              <p:cNvSpPr>
                <a:spLocks noGrp="1"/>
              </p:cNvSpPr>
              <p:nvPr>
                <p:ph idx="4294967295"/>
              </p:nvPr>
            </p:nvSpPr>
            <p:spPr>
              <a:xfrm>
                <a:off x="611560" y="1628800"/>
                <a:ext cx="8208590" cy="4824536"/>
              </a:xfrm>
            </p:spPr>
            <p:txBody>
              <a:bodyPr>
                <a:normAutofit/>
              </a:bodyPr>
              <a:lstStyle>
                <a:lvl1pPr marL="342900" indent="-342900">
                  <a:buFontTx/>
                  <a:buBlip>
                    <a:blip r:embed="rId3"/>
                  </a:buBlip>
                  <a:defRPr sz="3200"/>
                </a:lvl1pPr>
                <a:lvl2pPr marL="742950" indent="-285750">
                  <a:buFontTx/>
                  <a:buBlip>
                    <a:blip r:embed="rId3"/>
                  </a:buBlip>
                  <a:defRPr sz="2400"/>
                </a:lvl2pPr>
              </a:lstStyle>
              <a:p>
                <a:r>
                  <a:rPr lang="en-GB" sz="2000" dirty="0" smtClean="0">
                    <a:latin typeface="Arial" pitchFamily="34" charset="0"/>
                    <a:cs typeface="Arial" pitchFamily="34" charset="0"/>
                  </a:rPr>
                  <a:t>Choose </a:t>
                </a:r>
                <a:r>
                  <a:rPr lang="en-GB" sz="2000" dirty="0" err="1" smtClean="0">
                    <a:latin typeface="Arial" pitchFamily="34" charset="0"/>
                    <a:cs typeface="Arial" pitchFamily="34" charset="0"/>
                  </a:rPr>
                  <a:t>hyperparameters</a:t>
                </a:r>
                <a:r>
                  <a:rPr lang="en-GB" sz="2000" dirty="0" smtClean="0">
                    <a:latin typeface="Arial" pitchFamily="34" charset="0"/>
                    <a:cs typeface="Arial" pitchFamily="34" charset="0"/>
                  </a:rPr>
                  <a:t> which best fit the observations</a:t>
                </a:r>
              </a:p>
              <a:p>
                <a:pPr marL="0" indent="0">
                  <a:buNone/>
                </a:pPr>
                <a:r>
                  <a:rPr lang="en-GB" sz="2000" dirty="0" smtClean="0">
                    <a:latin typeface="Arial" pitchFamily="34" charset="0"/>
                    <a:cs typeface="Arial" pitchFamily="34" charset="0"/>
                  </a:rPr>
                  <a:t>		</a:t>
                </a:r>
              </a:p>
              <a:p>
                <a:pPr marL="0" indent="0">
                  <a:buNone/>
                </a:pPr>
                <a:endParaRPr lang="en-GB" sz="2000" dirty="0" smtClean="0">
                  <a:latin typeface="Arial" pitchFamily="34" charset="0"/>
                  <a:cs typeface="Arial" pitchFamily="34" charset="0"/>
                </a:endParaRPr>
              </a:p>
              <a:p>
                <a:pPr marL="0" indent="0">
                  <a:buNone/>
                </a:pPr>
                <a14:m>
                  <m:oMath xmlns:m="http://schemas.openxmlformats.org/officeDocument/2006/math">
                    <m:func>
                      <m:funcPr>
                        <m:ctrlPr>
                          <a:rPr lang="en-GB" sz="1800" b="0" i="1" smtClean="0">
                            <a:latin typeface="Cambria Math" panose="02040503050406030204" pitchFamily="18" charset="0"/>
                            <a:cs typeface="Arial" pitchFamily="34" charset="0"/>
                          </a:rPr>
                        </m:ctrlPr>
                      </m:funcPr>
                      <m:fName>
                        <m:r>
                          <m:rPr>
                            <m:sty m:val="p"/>
                          </m:rPr>
                          <a:rPr lang="en-GB" sz="1800" b="0" i="0" smtClean="0">
                            <a:latin typeface="Cambria Math" panose="02040503050406030204" pitchFamily="18" charset="0"/>
                            <a:cs typeface="Arial" pitchFamily="34" charset="0"/>
                          </a:rPr>
                          <m:t>log</m:t>
                        </m:r>
                      </m:fName>
                      <m:e>
                        <m:r>
                          <a:rPr lang="en-GB" sz="1800" b="0" i="1" smtClean="0">
                            <a:latin typeface="Cambria Math" panose="02040503050406030204" pitchFamily="18" charset="0"/>
                            <a:cs typeface="Arial" pitchFamily="34" charset="0"/>
                          </a:rPr>
                          <m:t>𝑝</m:t>
                        </m:r>
                        <m:d>
                          <m:dPr>
                            <m:ctrlPr>
                              <a:rPr lang="en-GB" sz="1800" b="0" i="1" smtClean="0">
                                <a:latin typeface="Cambria Math" panose="02040503050406030204" pitchFamily="18" charset="0"/>
                                <a:cs typeface="Arial" pitchFamily="34" charset="0"/>
                              </a:rPr>
                            </m:ctrlPr>
                          </m:dPr>
                          <m:e>
                            <m:r>
                              <a:rPr lang="en-GB" sz="1800" b="1" i="1" smtClean="0">
                                <a:latin typeface="Cambria Math" panose="02040503050406030204" pitchFamily="18" charset="0"/>
                                <a:cs typeface="Arial" pitchFamily="34" charset="0"/>
                              </a:rPr>
                              <m:t>𝒚</m:t>
                            </m:r>
                            <m:d>
                              <m:dPr>
                                <m:ctrlPr>
                                  <a:rPr lang="en-GB" sz="1800" b="0" i="1" smtClean="0">
                                    <a:latin typeface="Cambria Math" panose="02040503050406030204" pitchFamily="18" charset="0"/>
                                    <a:cs typeface="Arial" pitchFamily="34" charset="0"/>
                                  </a:rPr>
                                </m:ctrlPr>
                              </m:dPr>
                              <m:e>
                                <m:r>
                                  <a:rPr lang="en-GB" sz="1800" b="1" i="1" smtClean="0">
                                    <a:latin typeface="Cambria Math" panose="02040503050406030204" pitchFamily="18" charset="0"/>
                                    <a:cs typeface="Arial" pitchFamily="34" charset="0"/>
                                  </a:rPr>
                                  <m:t>𝒙</m:t>
                                </m:r>
                              </m:e>
                            </m:d>
                          </m:e>
                          <m:e>
                            <m:r>
                              <m:rPr>
                                <m:sty m:val="p"/>
                              </m:rPr>
                              <a:rPr lang="el-GR" sz="1800" i="1">
                                <a:latin typeface="Cambria Math" panose="02040503050406030204" pitchFamily="18" charset="0"/>
                                <a:cs typeface="Arial" pitchFamily="34" charset="0"/>
                              </a:rPr>
                              <m:t>θ</m:t>
                            </m:r>
                            <m:r>
                              <a:rPr lang="en-GB" sz="1800" b="0" i="1" smtClean="0">
                                <a:latin typeface="Cambria Math" panose="02040503050406030204" pitchFamily="18" charset="0"/>
                                <a:cs typeface="Arial" pitchFamily="34" charset="0"/>
                              </a:rPr>
                              <m:t>,</m:t>
                            </m:r>
                            <m:r>
                              <a:rPr lang="en-GB" sz="1800" b="1" i="1" smtClean="0">
                                <a:latin typeface="Cambria Math" panose="02040503050406030204" pitchFamily="18" charset="0"/>
                                <a:cs typeface="Arial" pitchFamily="34" charset="0"/>
                              </a:rPr>
                              <m:t>𝒙</m:t>
                            </m:r>
                          </m:e>
                        </m:d>
                        <m:r>
                          <a:rPr lang="en-GB" sz="1800" b="0" i="1" smtClean="0">
                            <a:latin typeface="Cambria Math" panose="02040503050406030204" pitchFamily="18" charset="0"/>
                            <a:cs typeface="Arial" pitchFamily="34" charset="0"/>
                          </a:rPr>
                          <m:t>=−</m:t>
                        </m:r>
                        <m:f>
                          <m:fPr>
                            <m:ctrlPr>
                              <a:rPr lang="en-GB" sz="1800" b="0" i="1" smtClean="0">
                                <a:latin typeface="Cambria Math" panose="02040503050406030204" pitchFamily="18" charset="0"/>
                                <a:cs typeface="Arial" pitchFamily="34" charset="0"/>
                              </a:rPr>
                            </m:ctrlPr>
                          </m:fPr>
                          <m:num>
                            <m:r>
                              <a:rPr lang="en-GB" sz="1800" b="0" i="1" smtClean="0">
                                <a:latin typeface="Cambria Math" panose="02040503050406030204" pitchFamily="18" charset="0"/>
                                <a:cs typeface="Arial" pitchFamily="34" charset="0"/>
                              </a:rPr>
                              <m:t>1</m:t>
                            </m:r>
                          </m:num>
                          <m:den>
                            <m:r>
                              <a:rPr lang="en-GB" sz="1800" b="0" i="1" smtClean="0">
                                <a:latin typeface="Cambria Math" panose="02040503050406030204" pitchFamily="18" charset="0"/>
                                <a:cs typeface="Arial" pitchFamily="34" charset="0"/>
                              </a:rPr>
                              <m:t>2</m:t>
                            </m:r>
                          </m:den>
                        </m:f>
                        <m:r>
                          <a:rPr lang="en-GB" sz="1800" b="1" i="1" smtClean="0">
                            <a:latin typeface="Cambria Math" panose="02040503050406030204" pitchFamily="18" charset="0"/>
                            <a:cs typeface="Arial" pitchFamily="34" charset="0"/>
                          </a:rPr>
                          <m:t>𝒚</m:t>
                        </m:r>
                        <m:sSup>
                          <m:sSupPr>
                            <m:ctrlPr>
                              <a:rPr lang="en-GB" sz="1800" b="0" i="1" smtClean="0">
                                <a:latin typeface="Cambria Math" panose="02040503050406030204" pitchFamily="18" charset="0"/>
                                <a:cs typeface="Arial" pitchFamily="34" charset="0"/>
                              </a:rPr>
                            </m:ctrlPr>
                          </m:sSupPr>
                          <m:e>
                            <m:d>
                              <m:dPr>
                                <m:ctrlPr>
                                  <a:rPr lang="en-GB" sz="1800" b="0" i="1" smtClean="0">
                                    <a:latin typeface="Cambria Math" panose="02040503050406030204" pitchFamily="18" charset="0"/>
                                    <a:cs typeface="Arial" pitchFamily="34" charset="0"/>
                                  </a:rPr>
                                </m:ctrlPr>
                              </m:dPr>
                              <m:e>
                                <m:r>
                                  <a:rPr lang="en-GB" sz="1800" b="1" i="1" smtClean="0">
                                    <a:latin typeface="Cambria Math" panose="02040503050406030204" pitchFamily="18" charset="0"/>
                                    <a:cs typeface="Arial" pitchFamily="34" charset="0"/>
                                  </a:rPr>
                                  <m:t>𝒙</m:t>
                                </m:r>
                              </m:e>
                            </m:d>
                          </m:e>
                          <m:sup>
                            <m:r>
                              <a:rPr lang="en-GB" sz="1800" b="0" i="1" smtClean="0">
                                <a:latin typeface="Cambria Math" panose="02040503050406030204" pitchFamily="18" charset="0"/>
                                <a:cs typeface="Arial" pitchFamily="34" charset="0"/>
                              </a:rPr>
                              <m:t>𝑇</m:t>
                            </m:r>
                          </m:sup>
                        </m:sSup>
                        <m:r>
                          <a:rPr lang="en-GB" sz="1800" i="1">
                            <a:latin typeface="Cambria Math" panose="02040503050406030204" pitchFamily="18" charset="0"/>
                            <a:cs typeface="Arial" pitchFamily="34" charset="0"/>
                          </a:rPr>
                          <m:t>𝐾</m:t>
                        </m:r>
                        <m:sSup>
                          <m:sSupPr>
                            <m:ctrlPr>
                              <a:rPr lang="en-GB" sz="1800" i="1">
                                <a:latin typeface="Cambria Math" panose="02040503050406030204" pitchFamily="18" charset="0"/>
                                <a:cs typeface="Arial" pitchFamily="34" charset="0"/>
                              </a:rPr>
                            </m:ctrlPr>
                          </m:sSupPr>
                          <m:e>
                            <m:d>
                              <m:dPr>
                                <m:ctrlPr>
                                  <a:rPr lang="en-GB" sz="1800" i="1">
                                    <a:latin typeface="Cambria Math" panose="02040503050406030204" pitchFamily="18" charset="0"/>
                                    <a:cs typeface="Arial" pitchFamily="34" charset="0"/>
                                  </a:rPr>
                                </m:ctrlPr>
                              </m:dPr>
                              <m:e>
                                <m:r>
                                  <a:rPr lang="en-GB" sz="1800" b="1" i="1">
                                    <a:latin typeface="Cambria Math" panose="02040503050406030204" pitchFamily="18" charset="0"/>
                                    <a:cs typeface="Arial" pitchFamily="34" charset="0"/>
                                  </a:rPr>
                                  <m:t>𝒙</m:t>
                                </m:r>
                                <m:r>
                                  <a:rPr lang="en-GB" sz="1800" i="1">
                                    <a:latin typeface="Cambria Math" panose="02040503050406030204" pitchFamily="18" charset="0"/>
                                    <a:cs typeface="Arial" pitchFamily="34" charset="0"/>
                                  </a:rPr>
                                  <m:t>,</m:t>
                                </m:r>
                                <m:sSup>
                                  <m:sSupPr>
                                    <m:ctrlPr>
                                      <a:rPr lang="en-GB" sz="1800" i="1">
                                        <a:latin typeface="Cambria Math" panose="02040503050406030204" pitchFamily="18" charset="0"/>
                                        <a:cs typeface="Arial" pitchFamily="34" charset="0"/>
                                      </a:rPr>
                                    </m:ctrlPr>
                                  </m:sSupPr>
                                  <m:e>
                                    <m:r>
                                      <a:rPr lang="en-GB" sz="1800" b="1" i="1">
                                        <a:latin typeface="Cambria Math" panose="02040503050406030204" pitchFamily="18" charset="0"/>
                                        <a:cs typeface="Arial" pitchFamily="34" charset="0"/>
                                      </a:rPr>
                                      <m:t>𝒙</m:t>
                                    </m:r>
                                  </m:e>
                                  <m:sup>
                                    <m:r>
                                      <a:rPr lang="en-GB" sz="1800" i="1">
                                        <a:latin typeface="Cambria Math" panose="02040503050406030204" pitchFamily="18" charset="0"/>
                                        <a:cs typeface="Arial" pitchFamily="34" charset="0"/>
                                      </a:rPr>
                                      <m:t>′</m:t>
                                    </m:r>
                                  </m:sup>
                                </m:sSup>
                              </m:e>
                            </m:d>
                          </m:e>
                          <m:sup>
                            <m:r>
                              <a:rPr lang="en-GB" sz="1800" i="1">
                                <a:latin typeface="Cambria Math" panose="02040503050406030204" pitchFamily="18" charset="0"/>
                                <a:cs typeface="Arial" pitchFamily="34" charset="0"/>
                              </a:rPr>
                              <m:t>−1</m:t>
                            </m:r>
                          </m:sup>
                        </m:sSup>
                      </m:e>
                    </m:func>
                    <m:r>
                      <a:rPr lang="en-GB" sz="1800" b="1" i="1" smtClean="0">
                        <a:latin typeface="Cambria Math" panose="02040503050406030204" pitchFamily="18" charset="0"/>
                        <a:cs typeface="Arial" pitchFamily="34" charset="0"/>
                      </a:rPr>
                      <m:t>𝒚</m:t>
                    </m:r>
                    <m:r>
                      <a:rPr lang="en-GB" sz="1800" b="0" i="1" smtClean="0">
                        <a:latin typeface="Cambria Math" panose="02040503050406030204" pitchFamily="18" charset="0"/>
                        <a:cs typeface="Arial" pitchFamily="34" charset="0"/>
                      </a:rPr>
                      <m:t>(</m:t>
                    </m:r>
                    <m:r>
                      <a:rPr lang="en-GB" sz="1800" b="1" i="1" smtClean="0">
                        <a:latin typeface="Cambria Math" panose="02040503050406030204" pitchFamily="18" charset="0"/>
                        <a:cs typeface="Arial" pitchFamily="34" charset="0"/>
                      </a:rPr>
                      <m:t>𝒙</m:t>
                    </m:r>
                    <m:r>
                      <a:rPr lang="en-GB" sz="1800" b="0" i="1" smtClean="0">
                        <a:latin typeface="Cambria Math" panose="02040503050406030204" pitchFamily="18" charset="0"/>
                        <a:cs typeface="Arial" pitchFamily="34" charset="0"/>
                      </a:rPr>
                      <m:t>)</m:t>
                    </m:r>
                  </m:oMath>
                </a14:m>
                <a:r>
                  <a:rPr lang="en-GB" sz="1800" dirty="0">
                    <a:cs typeface="Arial" pitchFamily="34" charset="0"/>
                  </a:rPr>
                  <a:t> </a:t>
                </a:r>
                <a14:m>
                  <m:oMath xmlns:m="http://schemas.openxmlformats.org/officeDocument/2006/math">
                    <m:r>
                      <a:rPr lang="en-GB" sz="1800" i="1">
                        <a:latin typeface="Cambria Math" panose="02040503050406030204" pitchFamily="18" charset="0"/>
                        <a:cs typeface="Arial" pitchFamily="34" charset="0"/>
                      </a:rPr>
                      <m:t>−</m:t>
                    </m:r>
                    <m:f>
                      <m:fPr>
                        <m:ctrlPr>
                          <a:rPr lang="en-GB" sz="1800" i="1">
                            <a:latin typeface="Cambria Math" panose="02040503050406030204" pitchFamily="18" charset="0"/>
                            <a:cs typeface="Arial" pitchFamily="34" charset="0"/>
                          </a:rPr>
                        </m:ctrlPr>
                      </m:fPr>
                      <m:num>
                        <m:r>
                          <a:rPr lang="en-GB" sz="1800" i="1">
                            <a:latin typeface="Cambria Math" panose="02040503050406030204" pitchFamily="18" charset="0"/>
                            <a:cs typeface="Arial" pitchFamily="34" charset="0"/>
                          </a:rPr>
                          <m:t>1</m:t>
                        </m:r>
                      </m:num>
                      <m:den>
                        <m:r>
                          <a:rPr lang="en-GB" sz="1800" i="1">
                            <a:latin typeface="Cambria Math" panose="02040503050406030204" pitchFamily="18" charset="0"/>
                            <a:cs typeface="Arial" pitchFamily="34" charset="0"/>
                          </a:rPr>
                          <m:t>2</m:t>
                        </m:r>
                      </m:den>
                    </m:f>
                    <m:func>
                      <m:funcPr>
                        <m:ctrlPr>
                          <a:rPr lang="en-GB" sz="1800" b="0" i="1" smtClean="0">
                            <a:latin typeface="Cambria Math" panose="02040503050406030204" pitchFamily="18" charset="0"/>
                            <a:cs typeface="Arial" pitchFamily="34" charset="0"/>
                          </a:rPr>
                        </m:ctrlPr>
                      </m:funcPr>
                      <m:fName>
                        <m:r>
                          <m:rPr>
                            <m:sty m:val="p"/>
                          </m:rPr>
                          <a:rPr lang="en-GB" sz="1800" b="0" i="0" smtClean="0">
                            <a:latin typeface="Cambria Math" panose="02040503050406030204" pitchFamily="18" charset="0"/>
                            <a:cs typeface="Arial" pitchFamily="34" charset="0"/>
                          </a:rPr>
                          <m:t>log</m:t>
                        </m:r>
                      </m:fName>
                      <m:e>
                        <m:func>
                          <m:funcPr>
                            <m:ctrlPr>
                              <a:rPr lang="en-GB" sz="1800" b="0" i="1" smtClean="0">
                                <a:latin typeface="Cambria Math" panose="02040503050406030204" pitchFamily="18" charset="0"/>
                                <a:cs typeface="Arial" pitchFamily="34" charset="0"/>
                              </a:rPr>
                            </m:ctrlPr>
                          </m:funcPr>
                          <m:fName>
                            <m:r>
                              <m:rPr>
                                <m:sty m:val="p"/>
                              </m:rPr>
                              <a:rPr lang="en-GB" sz="1800" b="0" i="0" smtClean="0">
                                <a:latin typeface="Cambria Math" panose="02040503050406030204" pitchFamily="18" charset="0"/>
                                <a:cs typeface="Arial" pitchFamily="34" charset="0"/>
                              </a:rPr>
                              <m:t>det</m:t>
                            </m:r>
                          </m:fName>
                          <m:e>
                            <m:d>
                              <m:dPr>
                                <m:ctrlPr>
                                  <a:rPr lang="en-GB" sz="1800" b="0" i="1" smtClean="0">
                                    <a:latin typeface="Cambria Math" panose="02040503050406030204" pitchFamily="18" charset="0"/>
                                    <a:cs typeface="Arial" pitchFamily="34" charset="0"/>
                                  </a:rPr>
                                </m:ctrlPr>
                              </m:dPr>
                              <m:e>
                                <m:r>
                                  <a:rPr lang="en-GB" sz="1800" b="0" i="1" smtClean="0">
                                    <a:latin typeface="Cambria Math" panose="02040503050406030204" pitchFamily="18" charset="0"/>
                                    <a:cs typeface="Arial" pitchFamily="34" charset="0"/>
                                  </a:rPr>
                                  <m:t>𝐾</m:t>
                                </m:r>
                                <m:d>
                                  <m:dPr>
                                    <m:ctrlPr>
                                      <a:rPr lang="en-GB" sz="1800" b="0" i="1" smtClean="0">
                                        <a:latin typeface="Cambria Math" panose="02040503050406030204" pitchFamily="18" charset="0"/>
                                        <a:cs typeface="Arial" pitchFamily="34" charset="0"/>
                                      </a:rPr>
                                    </m:ctrlPr>
                                  </m:dPr>
                                  <m:e>
                                    <m:r>
                                      <a:rPr lang="en-GB" sz="1800" b="1" i="1" smtClean="0">
                                        <a:latin typeface="Cambria Math" panose="02040503050406030204" pitchFamily="18" charset="0"/>
                                        <a:cs typeface="Arial" pitchFamily="34" charset="0"/>
                                      </a:rPr>
                                      <m:t>𝒙</m:t>
                                    </m:r>
                                    <m:r>
                                      <a:rPr lang="en-GB" sz="1800" b="0" i="1" smtClean="0">
                                        <a:latin typeface="Cambria Math" panose="02040503050406030204" pitchFamily="18" charset="0"/>
                                        <a:cs typeface="Arial" pitchFamily="34" charset="0"/>
                                      </a:rPr>
                                      <m:t>,</m:t>
                                    </m:r>
                                    <m:sSup>
                                      <m:sSupPr>
                                        <m:ctrlPr>
                                          <a:rPr lang="en-GB" sz="1800" b="0" i="1" smtClean="0">
                                            <a:latin typeface="Cambria Math" panose="02040503050406030204" pitchFamily="18" charset="0"/>
                                            <a:cs typeface="Arial" pitchFamily="34" charset="0"/>
                                          </a:rPr>
                                        </m:ctrlPr>
                                      </m:sSupPr>
                                      <m:e>
                                        <m:r>
                                          <a:rPr lang="en-GB" sz="1800" b="1" i="1" smtClean="0">
                                            <a:latin typeface="Cambria Math" panose="02040503050406030204" pitchFamily="18" charset="0"/>
                                            <a:cs typeface="Arial" pitchFamily="34" charset="0"/>
                                          </a:rPr>
                                          <m:t>𝒙</m:t>
                                        </m:r>
                                      </m:e>
                                      <m:sup>
                                        <m:r>
                                          <a:rPr lang="en-GB" sz="1800" b="0" i="1" smtClean="0">
                                            <a:latin typeface="Cambria Math" panose="02040503050406030204" pitchFamily="18" charset="0"/>
                                            <a:cs typeface="Arial" pitchFamily="34" charset="0"/>
                                          </a:rPr>
                                          <m:t>′</m:t>
                                        </m:r>
                                      </m:sup>
                                    </m:sSup>
                                  </m:e>
                                </m:d>
                              </m:e>
                            </m:d>
                            <m:r>
                              <a:rPr lang="en-GB" sz="1800" b="0" i="1" smtClean="0">
                                <a:latin typeface="Cambria Math" panose="02040503050406030204" pitchFamily="18" charset="0"/>
                                <a:cs typeface="Arial" pitchFamily="34" charset="0"/>
                              </a:rPr>
                              <m:t>−</m:t>
                            </m:r>
                          </m:e>
                        </m:func>
                      </m:e>
                    </m:func>
                    <m:f>
                      <m:fPr>
                        <m:ctrlPr>
                          <a:rPr lang="en-GB" sz="1800" b="0" i="1" smtClean="0">
                            <a:latin typeface="Cambria Math" panose="02040503050406030204" pitchFamily="18" charset="0"/>
                            <a:cs typeface="Arial" pitchFamily="34" charset="0"/>
                          </a:rPr>
                        </m:ctrlPr>
                      </m:fPr>
                      <m:num>
                        <m:d>
                          <m:dPr>
                            <m:begChr m:val="|"/>
                            <m:endChr m:val="|"/>
                            <m:ctrlPr>
                              <a:rPr lang="en-GB" sz="1800" b="0" i="1" smtClean="0">
                                <a:latin typeface="Cambria Math" panose="02040503050406030204" pitchFamily="18" charset="0"/>
                                <a:cs typeface="Arial" pitchFamily="34" charset="0"/>
                              </a:rPr>
                            </m:ctrlPr>
                          </m:dPr>
                          <m:e>
                            <m:r>
                              <a:rPr lang="en-GB" sz="1800" b="1" i="1" smtClean="0">
                                <a:latin typeface="Cambria Math" panose="02040503050406030204" pitchFamily="18" charset="0"/>
                                <a:cs typeface="Arial" pitchFamily="34" charset="0"/>
                              </a:rPr>
                              <m:t>𝒙</m:t>
                            </m:r>
                          </m:e>
                        </m:d>
                      </m:num>
                      <m:den>
                        <m:r>
                          <a:rPr lang="en-GB" sz="1800" b="0" i="1" smtClean="0">
                            <a:latin typeface="Cambria Math" panose="02040503050406030204" pitchFamily="18" charset="0"/>
                            <a:cs typeface="Arial" pitchFamily="34" charset="0"/>
                          </a:rPr>
                          <m:t>2</m:t>
                        </m:r>
                      </m:den>
                    </m:f>
                    <m:func>
                      <m:funcPr>
                        <m:ctrlPr>
                          <a:rPr lang="en-GB" sz="1800" b="0" i="1" smtClean="0">
                            <a:latin typeface="Cambria Math" panose="02040503050406030204" pitchFamily="18" charset="0"/>
                            <a:cs typeface="Arial" pitchFamily="34" charset="0"/>
                          </a:rPr>
                        </m:ctrlPr>
                      </m:funcPr>
                      <m:fName>
                        <m:r>
                          <m:rPr>
                            <m:sty m:val="p"/>
                          </m:rPr>
                          <a:rPr lang="en-GB" sz="1800" i="0" smtClean="0">
                            <a:latin typeface="Cambria Math" panose="02040503050406030204" pitchFamily="18" charset="0"/>
                            <a:cs typeface="Arial" pitchFamily="34" charset="0"/>
                          </a:rPr>
                          <m:t>log</m:t>
                        </m:r>
                      </m:fName>
                      <m:e>
                        <m:r>
                          <a:rPr lang="en-GB" sz="1800" b="0" i="1" smtClean="0">
                            <a:latin typeface="Cambria Math" panose="02040503050406030204" pitchFamily="18" charset="0"/>
                            <a:cs typeface="Arial" pitchFamily="34" charset="0"/>
                          </a:rPr>
                          <m:t>2</m:t>
                        </m:r>
                        <m:r>
                          <m:rPr>
                            <m:sty m:val="p"/>
                          </m:rPr>
                          <a:rPr lang="el-GR" sz="1800" b="0" i="1" smtClean="0">
                            <a:latin typeface="Cambria Math" panose="02040503050406030204" pitchFamily="18" charset="0"/>
                            <a:cs typeface="Arial" pitchFamily="34" charset="0"/>
                          </a:rPr>
                          <m:t>π</m:t>
                        </m:r>
                      </m:e>
                    </m:func>
                  </m:oMath>
                </a14:m>
                <a:endParaRPr lang="en-GB" sz="1800" dirty="0" smtClean="0">
                  <a:latin typeface="Arial" pitchFamily="34" charset="0"/>
                  <a:cs typeface="Arial" pitchFamily="34" charset="0"/>
                </a:endParaRPr>
              </a:p>
              <a:p>
                <a:endParaRPr lang="en-GB" sz="2000" dirty="0" smtClean="0">
                  <a:latin typeface="Arial" pitchFamily="34" charset="0"/>
                  <a:cs typeface="Arial" pitchFamily="34" charset="0"/>
                </a:endParaRPr>
              </a:p>
              <a:p>
                <a:endParaRPr lang="en-GB" sz="2000" dirty="0" smtClean="0">
                  <a:latin typeface="Arial" pitchFamily="34" charset="0"/>
                  <a:cs typeface="Arial" pitchFamily="34" charset="0"/>
                </a:endParaRPr>
              </a:p>
              <a:p>
                <a:r>
                  <a:rPr lang="en-GB" sz="2000" dirty="0" smtClean="0">
                    <a:latin typeface="Arial" pitchFamily="34" charset="0"/>
                    <a:cs typeface="Arial" pitchFamily="34" charset="0"/>
                  </a:rPr>
                  <a:t>Warning! Not convex.</a:t>
                </a:r>
              </a:p>
              <a:p>
                <a:r>
                  <a:rPr lang="en-GB" sz="2000" dirty="0" smtClean="0">
                    <a:latin typeface="Arial" pitchFamily="34" charset="0"/>
                    <a:cs typeface="Arial" pitchFamily="34" charset="0"/>
                  </a:rPr>
                  <a:t>Poor initialisation will lead to poor results</a:t>
                </a:r>
              </a:p>
            </p:txBody>
          </p:sp>
        </mc:Choice>
        <mc:Fallback xmlns="">
          <p:sp>
            <p:nvSpPr>
              <p:cNvPr id="8" name="Content Placeholder 2"/>
              <p:cNvSpPr>
                <a:spLocks noGrp="1" noRot="1" noChangeAspect="1" noMove="1" noResize="1" noEditPoints="1" noAdjustHandles="1" noChangeArrowheads="1" noChangeShapeType="1" noTextEdit="1"/>
              </p:cNvSpPr>
              <p:nvPr>
                <p:ph idx="4294967295" hasCustomPrompt="1"/>
              </p:nvPr>
            </p:nvSpPr>
            <p:spPr>
              <a:xfrm>
                <a:off x="611560" y="1628800"/>
                <a:ext cx="8208590" cy="4824536"/>
              </a:xfrm>
              <a:blipFill rotWithShape="0">
                <a:blip r:embed="rId4"/>
                <a:stretch>
                  <a:fillRect l="-223" t="-505"/>
                </a:stretch>
              </a:blipFill>
            </p:spPr>
            <p:txBody>
              <a:bodyPr/>
              <a:lstStyle/>
              <a:p>
                <a:r>
                  <a:rPr lang="en-US">
                    <a:noFill/>
                  </a:rPr>
                  <a:t> </a:t>
                </a:r>
              </a:p>
            </p:txBody>
          </p:sp>
        </mc:Fallback>
      </mc:AlternateContent>
      <p:sp>
        <p:nvSpPr>
          <p:cNvPr id="9" name="Content Placeholder 2"/>
          <p:cNvSpPr txBox="1">
            <a:spLocks/>
          </p:cNvSpPr>
          <p:nvPr/>
        </p:nvSpPr>
        <p:spPr>
          <a:xfrm>
            <a:off x="971600" y="1012417"/>
            <a:ext cx="7344816" cy="7603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2000" u="sng" dirty="0" smtClean="0">
                <a:latin typeface="Arial" pitchFamily="34" charset="0"/>
                <a:cs typeface="Arial" pitchFamily="34" charset="0"/>
              </a:rPr>
              <a:t>Maximum Likelihood parameter selection</a:t>
            </a:r>
            <a:endParaRPr lang="en-GB" sz="2000" u="sng" dirty="0">
              <a:latin typeface="Arial" pitchFamily="34" charset="0"/>
              <a:cs typeface="Arial" pitchFamily="34" charset="0"/>
            </a:endParaRPr>
          </a:p>
        </p:txBody>
      </p:sp>
      <p:sp>
        <p:nvSpPr>
          <p:cNvPr id="3" name="Rectangle 2"/>
          <p:cNvSpPr/>
          <p:nvPr/>
        </p:nvSpPr>
        <p:spPr>
          <a:xfrm>
            <a:off x="2483768" y="2708920"/>
            <a:ext cx="2448272" cy="64807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004048" y="2708920"/>
            <a:ext cx="3096344" cy="64807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3143999" y="3347700"/>
            <a:ext cx="1127809" cy="369332"/>
          </a:xfrm>
          <a:prstGeom prst="rect">
            <a:avLst/>
          </a:prstGeom>
          <a:noFill/>
        </p:spPr>
        <p:txBody>
          <a:bodyPr wrap="none" rtlCol="0">
            <a:spAutoFit/>
          </a:bodyPr>
          <a:lstStyle/>
          <a:p>
            <a:r>
              <a:rPr lang="en-GB" dirty="0" smtClean="0"/>
              <a:t>Data term</a:t>
            </a:r>
            <a:endParaRPr lang="en-US" dirty="0"/>
          </a:p>
        </p:txBody>
      </p:sp>
      <p:sp>
        <p:nvSpPr>
          <p:cNvPr id="5" name="TextBox 4"/>
          <p:cNvSpPr txBox="1"/>
          <p:nvPr/>
        </p:nvSpPr>
        <p:spPr>
          <a:xfrm>
            <a:off x="5796136" y="3347700"/>
            <a:ext cx="1741631" cy="369332"/>
          </a:xfrm>
          <a:prstGeom prst="rect">
            <a:avLst/>
          </a:prstGeom>
          <a:noFill/>
        </p:spPr>
        <p:txBody>
          <a:bodyPr wrap="none" rtlCol="0">
            <a:spAutoFit/>
          </a:bodyPr>
          <a:lstStyle/>
          <a:p>
            <a:r>
              <a:rPr lang="en-GB" dirty="0" smtClean="0"/>
              <a:t>Complexity term</a:t>
            </a:r>
            <a:endParaRPr lang="en-US" dirty="0"/>
          </a:p>
        </p:txBody>
      </p:sp>
      <p:sp>
        <p:nvSpPr>
          <p:cNvPr id="12" name="Slide Number Placeholder 11"/>
          <p:cNvSpPr>
            <a:spLocks noGrp="1"/>
          </p:cNvSpPr>
          <p:nvPr>
            <p:ph type="sldNum" sz="quarter" idx="12"/>
          </p:nvPr>
        </p:nvSpPr>
        <p:spPr/>
        <p:txBody>
          <a:bodyPr/>
          <a:lstStyle/>
          <a:p>
            <a:fld id="{77C4773A-C3D5-4549-A6D2-7F1166EF7514}" type="slidenum">
              <a:rPr lang="en-GB" smtClean="0"/>
              <a:pPr/>
              <a:t>12</a:t>
            </a:fld>
            <a:r>
              <a:rPr lang="en-GB" smtClean="0"/>
              <a:t> of 26</a:t>
            </a:r>
            <a:endParaRPr lang="en-GB" dirty="0"/>
          </a:p>
        </p:txBody>
      </p:sp>
    </p:spTree>
    <p:extLst>
      <p:ext uri="{BB962C8B-B14F-4D97-AF65-F5344CB8AC3E}">
        <p14:creationId xmlns:p14="http://schemas.microsoft.com/office/powerpoint/2010/main" val="3521589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0" y="548680"/>
            <a:ext cx="2411760" cy="360040"/>
          </a:xfrm>
          <a:prstGeom prst="rect">
            <a:avLst/>
          </a:prstGeom>
          <a:solidFill>
            <a:schemeClr val="bg1">
              <a:lumMod val="85000"/>
            </a:schemeClr>
          </a:solidFill>
          <a:ln>
            <a:solidFill>
              <a:schemeClr val="tx1"/>
            </a:solidFill>
          </a:ln>
          <a:scene3d>
            <a:camera prst="orthographicFront"/>
            <a:lightRig rig="threePt" dir="t"/>
          </a:scene3d>
          <a:sp3d extrusionH="114300" prstMaterial="matte">
            <a:bevelT w="114300" h="177800" prst="relaxedInset"/>
            <a:extrusionClr>
              <a:schemeClr val="tx1"/>
            </a:extrusionClr>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1900" b="1" dirty="0" smtClean="0">
                <a:latin typeface="Baskerville Old Face" pitchFamily="18" charset="0"/>
                <a:ea typeface="+mj-ea"/>
                <a:cs typeface="+mj-cs"/>
              </a:rPr>
              <a:t>2.1 - </a:t>
            </a:r>
            <a:r>
              <a:rPr kumimoji="0" lang="en-GB" sz="1900" b="1" i="0" u="none" strike="noStrike" kern="1200" cap="none" spc="0" normalizeH="0" baseline="0" noProof="0" dirty="0" err="1" smtClean="0">
                <a:ln>
                  <a:noFill/>
                </a:ln>
                <a:effectLst/>
                <a:uLnTx/>
                <a:uFillTx/>
                <a:latin typeface="Baskerville Old Face" pitchFamily="18" charset="0"/>
                <a:ea typeface="+mj-ea"/>
                <a:cs typeface="+mj-cs"/>
              </a:rPr>
              <a:t>Hyperparameters</a:t>
            </a:r>
            <a:endParaRPr kumimoji="0" lang="en-GB" sz="1900" b="1" i="0" u="none" strike="noStrike" kern="1200" cap="none" spc="0" normalizeH="0" baseline="0" noProof="0" dirty="0" smtClean="0">
              <a:ln>
                <a:noFill/>
              </a:ln>
              <a:effectLst/>
              <a:uLnTx/>
              <a:uFillTx/>
              <a:latin typeface="Baskerville Old Face" pitchFamily="18" charset="0"/>
              <a:ea typeface="+mj-ea"/>
              <a:cs typeface="+mj-cs"/>
            </a:endParaRPr>
          </a:p>
        </p:txBody>
      </p:sp>
      <p:sp>
        <p:nvSpPr>
          <p:cNvPr id="8" name="Content Placeholder 2"/>
          <p:cNvSpPr>
            <a:spLocks noGrp="1"/>
          </p:cNvSpPr>
          <p:nvPr>
            <p:ph idx="4294967295"/>
          </p:nvPr>
        </p:nvSpPr>
        <p:spPr>
          <a:xfrm>
            <a:off x="971550" y="1628800"/>
            <a:ext cx="7848600" cy="1215096"/>
          </a:xfrm>
        </p:spPr>
        <p:txBody>
          <a:bodyPr>
            <a:normAutofit/>
          </a:bodyPr>
          <a:lstStyle>
            <a:lvl1pPr marL="342900" indent="-342900">
              <a:buFontTx/>
              <a:buBlip>
                <a:blip r:embed="rId3"/>
              </a:buBlip>
              <a:defRPr sz="3200"/>
            </a:lvl1pPr>
            <a:lvl2pPr marL="742950" indent="-285750">
              <a:buFontTx/>
              <a:buBlip>
                <a:blip r:embed="rId3"/>
              </a:buBlip>
              <a:defRPr sz="2400"/>
            </a:lvl2pPr>
          </a:lstStyle>
          <a:p>
            <a:r>
              <a:rPr lang="en-GB" sz="2000" dirty="0" smtClean="0">
                <a:latin typeface="Arial" pitchFamily="34" charset="0"/>
                <a:cs typeface="Arial" pitchFamily="34" charset="0"/>
              </a:rPr>
              <a:t>Typically assume some observation noise</a:t>
            </a:r>
          </a:p>
          <a:p>
            <a:r>
              <a:rPr lang="en-GB" sz="2000" dirty="0" smtClean="0">
                <a:latin typeface="Arial" pitchFamily="34" charset="0"/>
                <a:cs typeface="Arial" pitchFamily="34" charset="0"/>
              </a:rPr>
              <a:t>Functions within distribution do not have to intersect every point</a:t>
            </a:r>
          </a:p>
          <a:p>
            <a:r>
              <a:rPr lang="en-GB" sz="2000" dirty="0" smtClean="0">
                <a:latin typeface="Arial" pitchFamily="34" charset="0"/>
                <a:cs typeface="Arial" pitchFamily="34" charset="0"/>
              </a:rPr>
              <a:t>Maximum likelihood with Gaussian noise = least squares</a:t>
            </a:r>
          </a:p>
          <a:p>
            <a:pPr marL="0" indent="0">
              <a:buNone/>
            </a:pPr>
            <a:endParaRPr lang="en-GB" sz="2000" dirty="0" smtClean="0">
              <a:latin typeface="Arial" pitchFamily="34" charset="0"/>
              <a:cs typeface="Arial" pitchFamily="34" charset="0"/>
            </a:endParaRPr>
          </a:p>
        </p:txBody>
      </p:sp>
      <p:sp>
        <p:nvSpPr>
          <p:cNvPr id="9" name="Content Placeholder 2"/>
          <p:cNvSpPr txBox="1">
            <a:spLocks/>
          </p:cNvSpPr>
          <p:nvPr/>
        </p:nvSpPr>
        <p:spPr>
          <a:xfrm>
            <a:off x="971600" y="1012417"/>
            <a:ext cx="7344816" cy="7603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2000" u="sng" dirty="0" smtClean="0">
                <a:latin typeface="Arial" pitchFamily="34" charset="0"/>
                <a:cs typeface="Arial" pitchFamily="34" charset="0"/>
              </a:rPr>
              <a:t>Observation noise</a:t>
            </a:r>
            <a:endParaRPr lang="en-GB" sz="2000" u="sng" dirty="0">
              <a:latin typeface="Arial" pitchFamily="34" charset="0"/>
              <a:cs typeface="Arial" pitchFamily="34" charset="0"/>
            </a:endParaRPr>
          </a:p>
        </p:txBody>
      </p:sp>
      <p:sp>
        <p:nvSpPr>
          <p:cNvPr id="16" name="TextBox 15"/>
          <p:cNvSpPr txBox="1"/>
          <p:nvPr/>
        </p:nvSpPr>
        <p:spPr>
          <a:xfrm>
            <a:off x="2992212" y="5786100"/>
            <a:ext cx="3096344" cy="523220"/>
          </a:xfrm>
          <a:prstGeom prst="rect">
            <a:avLst/>
          </a:prstGeom>
          <a:solidFill>
            <a:schemeClr val="tx1"/>
          </a:solidFill>
        </p:spPr>
        <p:txBody>
          <a:bodyPr wrap="square" rtlCol="0">
            <a:spAutoFit/>
          </a:bodyPr>
          <a:lstStyle/>
          <a:p>
            <a:r>
              <a:rPr lang="en-GB" sz="1400" dirty="0" smtClean="0">
                <a:solidFill>
                  <a:schemeClr val="bg1"/>
                </a:solidFill>
              </a:rPr>
              <a:t>&gt; m[‘</a:t>
            </a:r>
            <a:r>
              <a:rPr lang="en-GB" sz="1400" dirty="0" err="1" smtClean="0">
                <a:solidFill>
                  <a:schemeClr val="bg1"/>
                </a:solidFill>
              </a:rPr>
              <a:t>noise_variance</a:t>
            </a:r>
            <a:r>
              <a:rPr lang="en-GB" sz="1400" dirty="0" smtClean="0">
                <a:solidFill>
                  <a:schemeClr val="bg1"/>
                </a:solidFill>
              </a:rPr>
              <a:t>’]=0</a:t>
            </a:r>
          </a:p>
          <a:p>
            <a:r>
              <a:rPr lang="en-GB" sz="1400" dirty="0">
                <a:solidFill>
                  <a:schemeClr val="bg1"/>
                </a:solidFill>
              </a:rPr>
              <a:t>&gt; m[‘</a:t>
            </a:r>
            <a:r>
              <a:rPr lang="en-GB" sz="1400" dirty="0" err="1">
                <a:solidFill>
                  <a:schemeClr val="bg1"/>
                </a:solidFill>
              </a:rPr>
              <a:t>noise_variance</a:t>
            </a:r>
            <a:r>
              <a:rPr lang="en-GB" sz="1400" dirty="0" smtClean="0">
                <a:solidFill>
                  <a:schemeClr val="bg1"/>
                </a:solidFill>
              </a:rPr>
              <a:t>’]=0.1</a:t>
            </a:r>
            <a:endParaRPr lang="en-US" sz="1400" dirty="0">
              <a:solidFill>
                <a:schemeClr val="bg1"/>
              </a:solidFill>
            </a:endParaRPr>
          </a:p>
        </p:txBody>
      </p:sp>
      <p:sp>
        <p:nvSpPr>
          <p:cNvPr id="17" name="TextBox 16"/>
          <p:cNvSpPr txBox="1"/>
          <p:nvPr/>
        </p:nvSpPr>
        <p:spPr>
          <a:xfrm>
            <a:off x="3491880" y="5443707"/>
            <a:ext cx="1883977" cy="646331"/>
          </a:xfrm>
          <a:prstGeom prst="rect">
            <a:avLst/>
          </a:prstGeom>
          <a:noFill/>
        </p:spPr>
        <p:txBody>
          <a:bodyPr wrap="none" rtlCol="0">
            <a:spAutoFit/>
          </a:bodyPr>
          <a:lstStyle/>
          <a:p>
            <a:r>
              <a:rPr lang="en-GB" dirty="0" smtClean="0"/>
              <a:t>Setting noise level</a:t>
            </a:r>
            <a:endParaRPr lang="en-US" dirty="0"/>
          </a:p>
          <a:p>
            <a:endParaRPr lang="en-US" dirty="0"/>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31314" y="2727474"/>
            <a:ext cx="3728718" cy="2810314"/>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2000" y="2756505"/>
            <a:ext cx="3728718" cy="2810314"/>
          </a:xfrm>
          <a:prstGeom prst="rect">
            <a:avLst/>
          </a:prstGeom>
        </p:spPr>
      </p:pic>
      <p:sp>
        <p:nvSpPr>
          <p:cNvPr id="10" name="Slide Number Placeholder 9"/>
          <p:cNvSpPr>
            <a:spLocks noGrp="1"/>
          </p:cNvSpPr>
          <p:nvPr>
            <p:ph type="sldNum" sz="quarter" idx="12"/>
          </p:nvPr>
        </p:nvSpPr>
        <p:spPr/>
        <p:txBody>
          <a:bodyPr/>
          <a:lstStyle/>
          <a:p>
            <a:fld id="{77C4773A-C3D5-4549-A6D2-7F1166EF7514}" type="slidenum">
              <a:rPr lang="en-GB" smtClean="0"/>
              <a:pPr/>
              <a:t>13</a:t>
            </a:fld>
            <a:r>
              <a:rPr lang="en-GB" smtClean="0"/>
              <a:t> of 26</a:t>
            </a:r>
            <a:endParaRPr lang="en-GB" dirty="0"/>
          </a:p>
        </p:txBody>
      </p:sp>
    </p:spTree>
    <p:extLst>
      <p:ext uri="{BB962C8B-B14F-4D97-AF65-F5344CB8AC3E}">
        <p14:creationId xmlns:p14="http://schemas.microsoft.com/office/powerpoint/2010/main" val="407787522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2411760" y="548680"/>
            <a:ext cx="2232248" cy="360040"/>
          </a:xfrm>
          <a:prstGeom prst="rect">
            <a:avLst/>
          </a:prstGeom>
          <a:solidFill>
            <a:schemeClr val="bg1">
              <a:lumMod val="85000"/>
            </a:schemeClr>
          </a:solidFill>
          <a:ln>
            <a:solidFill>
              <a:schemeClr val="tx1"/>
            </a:solidFill>
          </a:ln>
          <a:scene3d>
            <a:camera prst="orthographicFront"/>
            <a:lightRig rig="threePt" dir="t"/>
          </a:scene3d>
          <a:sp3d extrusionH="114300" prstMaterial="matte">
            <a:bevelT w="114300" h="177800" prst="relaxedInset"/>
            <a:extrusionClr>
              <a:schemeClr val="tx1"/>
            </a:extrusionClr>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1900" b="1" dirty="0" smtClean="0">
                <a:latin typeface="Baskerville Old Face" pitchFamily="18" charset="0"/>
                <a:ea typeface="+mj-ea"/>
                <a:cs typeface="+mj-cs"/>
              </a:rPr>
              <a:t>2.1 - </a:t>
            </a:r>
            <a:r>
              <a:rPr kumimoji="0" lang="en-GB" sz="1900" b="1" i="0" u="none" strike="noStrike" kern="1200" cap="none" spc="0" normalizeH="0" baseline="0" noProof="0" dirty="0" smtClean="0">
                <a:ln>
                  <a:noFill/>
                </a:ln>
                <a:effectLst/>
                <a:uLnTx/>
                <a:uFillTx/>
                <a:latin typeface="Baskerville Old Face" pitchFamily="18" charset="0"/>
                <a:ea typeface="+mj-ea"/>
                <a:cs typeface="+mj-cs"/>
              </a:rPr>
              <a:t>Inference</a:t>
            </a:r>
          </a:p>
        </p:txBody>
      </p:sp>
      <mc:AlternateContent xmlns:mc="http://schemas.openxmlformats.org/markup-compatibility/2006" xmlns:a14="http://schemas.microsoft.com/office/drawing/2010/main">
        <mc:Choice Requires="a14">
          <p:sp>
            <p:nvSpPr>
              <p:cNvPr id="8" name="Content Placeholder 2"/>
              <p:cNvSpPr>
                <a:spLocks noGrp="1"/>
              </p:cNvSpPr>
              <p:nvPr>
                <p:ph idx="4294967295"/>
              </p:nvPr>
            </p:nvSpPr>
            <p:spPr>
              <a:xfrm>
                <a:off x="971550" y="1628800"/>
                <a:ext cx="7848600" cy="2298708"/>
              </a:xfrm>
            </p:spPr>
            <p:txBody>
              <a:bodyPr>
                <a:normAutofit/>
              </a:bodyPr>
              <a:lstStyle>
                <a:lvl1pPr marL="342900" indent="-342900">
                  <a:buFontTx/>
                  <a:buBlip>
                    <a:blip r:embed="rId3"/>
                  </a:buBlip>
                  <a:defRPr sz="3200"/>
                </a:lvl1pPr>
                <a:lvl2pPr marL="742950" indent="-285750">
                  <a:buFontTx/>
                  <a:buBlip>
                    <a:blip r:embed="rId3"/>
                  </a:buBlip>
                  <a:defRPr sz="2400"/>
                </a:lvl2pPr>
              </a:lstStyle>
              <a:p>
                <a:r>
                  <a:rPr lang="en-GB" sz="2000" dirty="0" smtClean="0">
                    <a:latin typeface="Arial" pitchFamily="34" charset="0"/>
                    <a:cs typeface="Arial" pitchFamily="34" charset="0"/>
                  </a:rPr>
                  <a:t>Want to estimate value of </a:t>
                </a:r>
                <a14:m>
                  <m:oMath xmlns:m="http://schemas.openxmlformats.org/officeDocument/2006/math">
                    <m:r>
                      <a:rPr lang="en-GB" sz="2000" b="1" i="1" smtClean="0">
                        <a:latin typeface="Cambria Math" panose="02040503050406030204" pitchFamily="18" charset="0"/>
                        <a:cs typeface="Arial" pitchFamily="34" charset="0"/>
                      </a:rPr>
                      <m:t>𝒚</m:t>
                    </m:r>
                  </m:oMath>
                </a14:m>
                <a:r>
                  <a:rPr lang="en-GB" sz="2000" dirty="0" smtClean="0">
                    <a:latin typeface="Arial" pitchFamily="34" charset="0"/>
                    <a:cs typeface="Arial" pitchFamily="34" charset="0"/>
                  </a:rPr>
                  <a:t> at unobserved position </a:t>
                </a:r>
                <a14:m>
                  <m:oMath xmlns:m="http://schemas.openxmlformats.org/officeDocument/2006/math">
                    <m:sSup>
                      <m:sSupPr>
                        <m:ctrlPr>
                          <a:rPr lang="en-GB" sz="2000" b="0" i="1" smtClean="0">
                            <a:latin typeface="Cambria Math" panose="02040503050406030204" pitchFamily="18" charset="0"/>
                            <a:cs typeface="Arial" pitchFamily="34" charset="0"/>
                          </a:rPr>
                        </m:ctrlPr>
                      </m:sSupPr>
                      <m:e>
                        <m:r>
                          <a:rPr lang="en-GB" sz="2000" b="1" i="1" smtClean="0">
                            <a:latin typeface="Cambria Math" panose="02040503050406030204" pitchFamily="18" charset="0"/>
                            <a:cs typeface="Arial" pitchFamily="34" charset="0"/>
                          </a:rPr>
                          <m:t>𝒙</m:t>
                        </m:r>
                      </m:e>
                      <m:sup>
                        <m:r>
                          <a:rPr lang="en-GB" sz="2000" b="0" i="1" smtClean="0">
                            <a:latin typeface="Cambria Math" panose="02040503050406030204" pitchFamily="18" charset="0"/>
                            <a:cs typeface="Arial" pitchFamily="34" charset="0"/>
                          </a:rPr>
                          <m:t>∗</m:t>
                        </m:r>
                      </m:sup>
                    </m:sSup>
                  </m:oMath>
                </a14:m>
                <a:endParaRPr lang="en-GB" sz="2000" dirty="0" smtClean="0">
                  <a:latin typeface="Arial" pitchFamily="34" charset="0"/>
                  <a:cs typeface="Arial" pitchFamily="34" charset="0"/>
                </a:endParaRPr>
              </a:p>
              <a:p>
                <a:endParaRPr lang="en-GB" sz="2000" dirty="0" smtClean="0">
                  <a:latin typeface="Arial" pitchFamily="34" charset="0"/>
                  <a:cs typeface="Arial" pitchFamily="34" charset="0"/>
                </a:endParaRPr>
              </a:p>
              <a:p>
                <a:pPr marL="0" indent="0">
                  <a:buNone/>
                </a:pPr>
                <a14:m>
                  <m:oMathPara xmlns:m="http://schemas.openxmlformats.org/officeDocument/2006/math">
                    <m:oMathParaPr>
                      <m:jc m:val="centerGroup"/>
                    </m:oMathParaPr>
                    <m:oMath xmlns:m="http://schemas.openxmlformats.org/officeDocument/2006/math">
                      <m:sSub>
                        <m:sSubPr>
                          <m:ctrlPr>
                            <a:rPr lang="en-GB" sz="2000" b="1" i="1" smtClean="0">
                              <a:latin typeface="Cambria Math" panose="02040503050406030204" pitchFamily="18" charset="0"/>
                              <a:cs typeface="Arial" pitchFamily="34" charset="0"/>
                            </a:rPr>
                          </m:ctrlPr>
                        </m:sSubPr>
                        <m:e>
                          <m:r>
                            <a:rPr lang="en-GB" sz="2000" b="1" i="1" smtClean="0">
                              <a:latin typeface="Cambria Math" panose="02040503050406030204" pitchFamily="18" charset="0"/>
                              <a:cs typeface="Arial" pitchFamily="34" charset="0"/>
                            </a:rPr>
                            <m:t>𝒚</m:t>
                          </m:r>
                        </m:e>
                        <m:sub>
                          <m:r>
                            <m:rPr>
                              <m:sty m:val="p"/>
                            </m:rPr>
                            <a:rPr lang="el-GR" sz="2000" b="1" i="1" smtClean="0">
                              <a:latin typeface="Cambria Math" panose="02040503050406030204" pitchFamily="18" charset="0"/>
                              <a:cs typeface="Arial" pitchFamily="34" charset="0"/>
                            </a:rPr>
                            <m:t>μ</m:t>
                          </m:r>
                        </m:sub>
                      </m:sSub>
                      <m:d>
                        <m:dPr>
                          <m:ctrlPr>
                            <a:rPr lang="en-GB" sz="2000" b="0" i="1" smtClean="0">
                              <a:latin typeface="Cambria Math" panose="02040503050406030204" pitchFamily="18" charset="0"/>
                              <a:cs typeface="Arial" pitchFamily="34" charset="0"/>
                            </a:rPr>
                          </m:ctrlPr>
                        </m:dPr>
                        <m:e>
                          <m:sSup>
                            <m:sSupPr>
                              <m:ctrlPr>
                                <a:rPr lang="en-GB" sz="2000" i="1">
                                  <a:latin typeface="Cambria Math" panose="02040503050406030204" pitchFamily="18" charset="0"/>
                                  <a:cs typeface="Arial" pitchFamily="34" charset="0"/>
                                </a:rPr>
                              </m:ctrlPr>
                            </m:sSupPr>
                            <m:e>
                              <m:r>
                                <a:rPr lang="en-GB" sz="2000" b="1" i="1">
                                  <a:latin typeface="Cambria Math" panose="02040503050406030204" pitchFamily="18" charset="0"/>
                                  <a:cs typeface="Arial" pitchFamily="34" charset="0"/>
                                </a:rPr>
                                <m:t>𝒙</m:t>
                              </m:r>
                            </m:e>
                            <m:sup>
                              <m:r>
                                <a:rPr lang="en-GB" sz="2000" i="1">
                                  <a:latin typeface="Cambria Math" panose="02040503050406030204" pitchFamily="18" charset="0"/>
                                  <a:cs typeface="Arial" pitchFamily="34" charset="0"/>
                                </a:rPr>
                                <m:t>∗</m:t>
                              </m:r>
                            </m:sup>
                          </m:sSup>
                        </m:e>
                      </m:d>
                      <m:r>
                        <a:rPr lang="en-GB" sz="2000" b="0" i="1" smtClean="0">
                          <a:latin typeface="Cambria Math" panose="02040503050406030204" pitchFamily="18" charset="0"/>
                          <a:cs typeface="Arial" pitchFamily="34" charset="0"/>
                        </a:rPr>
                        <m:t>=</m:t>
                      </m:r>
                      <m:r>
                        <a:rPr lang="en-GB" sz="2000" b="0" i="1" smtClean="0">
                          <a:latin typeface="Cambria Math" panose="02040503050406030204" pitchFamily="18" charset="0"/>
                          <a:cs typeface="Arial" pitchFamily="34" charset="0"/>
                        </a:rPr>
                        <m:t>𝐾</m:t>
                      </m:r>
                      <m:d>
                        <m:dPr>
                          <m:ctrlPr>
                            <a:rPr lang="en-GB" sz="2000" b="0" i="1" smtClean="0">
                              <a:latin typeface="Cambria Math" panose="02040503050406030204" pitchFamily="18" charset="0"/>
                              <a:cs typeface="Arial" pitchFamily="34" charset="0"/>
                            </a:rPr>
                          </m:ctrlPr>
                        </m:dPr>
                        <m:e>
                          <m:sSup>
                            <m:sSupPr>
                              <m:ctrlPr>
                                <a:rPr lang="en-GB" sz="2000" i="1">
                                  <a:latin typeface="Cambria Math" panose="02040503050406030204" pitchFamily="18" charset="0"/>
                                  <a:cs typeface="Arial" pitchFamily="34" charset="0"/>
                                </a:rPr>
                              </m:ctrlPr>
                            </m:sSupPr>
                            <m:e>
                              <m:r>
                                <a:rPr lang="en-GB" sz="2000" b="1" i="1">
                                  <a:latin typeface="Cambria Math" panose="02040503050406030204" pitchFamily="18" charset="0"/>
                                  <a:cs typeface="Arial" pitchFamily="34" charset="0"/>
                                </a:rPr>
                                <m:t>𝒙</m:t>
                              </m:r>
                            </m:e>
                            <m:sup>
                              <m:r>
                                <a:rPr lang="en-GB" sz="2000" i="1">
                                  <a:latin typeface="Cambria Math" panose="02040503050406030204" pitchFamily="18" charset="0"/>
                                  <a:cs typeface="Arial" pitchFamily="34" charset="0"/>
                                </a:rPr>
                                <m:t>∗</m:t>
                              </m:r>
                            </m:sup>
                          </m:sSup>
                          <m:r>
                            <a:rPr lang="en-GB" sz="2000" b="0" i="1" smtClean="0">
                              <a:latin typeface="Cambria Math" panose="02040503050406030204" pitchFamily="18" charset="0"/>
                              <a:cs typeface="Arial" pitchFamily="34" charset="0"/>
                            </a:rPr>
                            <m:t>,</m:t>
                          </m:r>
                          <m:r>
                            <a:rPr lang="en-GB" sz="2000" b="1" i="1" smtClean="0">
                              <a:latin typeface="Cambria Math" panose="02040503050406030204" pitchFamily="18" charset="0"/>
                              <a:cs typeface="Arial" pitchFamily="34" charset="0"/>
                            </a:rPr>
                            <m:t>𝒙</m:t>
                          </m:r>
                        </m:e>
                      </m:d>
                      <m:r>
                        <a:rPr lang="en-GB" sz="2000" b="0" i="1" smtClean="0">
                          <a:latin typeface="Cambria Math" panose="02040503050406030204" pitchFamily="18" charset="0"/>
                          <a:cs typeface="Arial" pitchFamily="34" charset="0"/>
                        </a:rPr>
                        <m:t>𝐾</m:t>
                      </m:r>
                      <m:sSup>
                        <m:sSupPr>
                          <m:ctrlPr>
                            <a:rPr lang="en-GB" sz="2000" b="0" i="1" smtClean="0">
                              <a:latin typeface="Cambria Math" panose="02040503050406030204" pitchFamily="18" charset="0"/>
                              <a:cs typeface="Arial" pitchFamily="34" charset="0"/>
                            </a:rPr>
                          </m:ctrlPr>
                        </m:sSupPr>
                        <m:e>
                          <m:d>
                            <m:dPr>
                              <m:ctrlPr>
                                <a:rPr lang="en-GB" sz="2000" b="0" i="1" smtClean="0">
                                  <a:latin typeface="Cambria Math" panose="02040503050406030204" pitchFamily="18" charset="0"/>
                                  <a:cs typeface="Arial" pitchFamily="34" charset="0"/>
                                </a:rPr>
                              </m:ctrlPr>
                            </m:dPr>
                            <m:e>
                              <m:r>
                                <a:rPr lang="en-GB" sz="2000" b="1" i="1" smtClean="0">
                                  <a:latin typeface="Cambria Math" panose="02040503050406030204" pitchFamily="18" charset="0"/>
                                  <a:cs typeface="Arial" pitchFamily="34" charset="0"/>
                                </a:rPr>
                                <m:t>𝒙</m:t>
                              </m:r>
                              <m:r>
                                <a:rPr lang="en-GB" sz="2000" b="0" i="1" smtClean="0">
                                  <a:latin typeface="Cambria Math" panose="02040503050406030204" pitchFamily="18" charset="0"/>
                                  <a:cs typeface="Arial" pitchFamily="34" charset="0"/>
                                </a:rPr>
                                <m:t>,</m:t>
                              </m:r>
                              <m:sSup>
                                <m:sSupPr>
                                  <m:ctrlPr>
                                    <a:rPr lang="en-GB" sz="2000" b="0" i="1" smtClean="0">
                                      <a:latin typeface="Cambria Math" panose="02040503050406030204" pitchFamily="18" charset="0"/>
                                      <a:cs typeface="Arial" pitchFamily="34" charset="0"/>
                                    </a:rPr>
                                  </m:ctrlPr>
                                </m:sSupPr>
                                <m:e>
                                  <m:r>
                                    <a:rPr lang="en-GB" sz="2000" b="1" i="1" smtClean="0">
                                      <a:latin typeface="Cambria Math" panose="02040503050406030204" pitchFamily="18" charset="0"/>
                                      <a:cs typeface="Arial" pitchFamily="34" charset="0"/>
                                    </a:rPr>
                                    <m:t>𝒙</m:t>
                                  </m:r>
                                </m:e>
                                <m:sup>
                                  <m:r>
                                    <a:rPr lang="en-GB" sz="2000" b="0" i="1" smtClean="0">
                                      <a:latin typeface="Cambria Math" panose="02040503050406030204" pitchFamily="18" charset="0"/>
                                      <a:cs typeface="Arial" pitchFamily="34" charset="0"/>
                                    </a:rPr>
                                    <m:t>′</m:t>
                                  </m:r>
                                </m:sup>
                              </m:sSup>
                            </m:e>
                          </m:d>
                        </m:e>
                        <m:sup>
                          <m:r>
                            <a:rPr lang="en-GB" sz="2000" b="0" i="1" smtClean="0">
                              <a:latin typeface="Cambria Math" panose="02040503050406030204" pitchFamily="18" charset="0"/>
                              <a:cs typeface="Arial" pitchFamily="34" charset="0"/>
                            </a:rPr>
                            <m:t>−1</m:t>
                          </m:r>
                        </m:sup>
                      </m:sSup>
                      <m:r>
                        <a:rPr lang="en-GB" sz="2000" b="1" i="1" smtClean="0">
                          <a:latin typeface="Cambria Math" panose="02040503050406030204" pitchFamily="18" charset="0"/>
                          <a:cs typeface="Arial" pitchFamily="34" charset="0"/>
                        </a:rPr>
                        <m:t>𝒚</m:t>
                      </m:r>
                      <m:d>
                        <m:dPr>
                          <m:ctrlPr>
                            <a:rPr lang="en-GB" sz="2000" b="0" i="1" smtClean="0">
                              <a:latin typeface="Cambria Math" panose="02040503050406030204" pitchFamily="18" charset="0"/>
                              <a:cs typeface="Arial" pitchFamily="34" charset="0"/>
                            </a:rPr>
                          </m:ctrlPr>
                        </m:dPr>
                        <m:e>
                          <m:r>
                            <a:rPr lang="en-GB" sz="2000" b="1" i="1" smtClean="0">
                              <a:latin typeface="Cambria Math" panose="02040503050406030204" pitchFamily="18" charset="0"/>
                              <a:cs typeface="Arial" pitchFamily="34" charset="0"/>
                            </a:rPr>
                            <m:t>𝒙</m:t>
                          </m:r>
                        </m:e>
                      </m:d>
                    </m:oMath>
                  </m:oMathPara>
                </a14:m>
                <a:endParaRPr lang="en-GB" sz="2000" b="0" dirty="0" smtClean="0">
                  <a:latin typeface="Arial" pitchFamily="34" charset="0"/>
                  <a:cs typeface="Arial" pitchFamily="34" charset="0"/>
                </a:endParaRPr>
              </a:p>
              <a:p>
                <a:pPr marL="0" indent="0">
                  <a:buNone/>
                </a:pPr>
                <a:endParaRPr lang="en-GB" sz="2000" b="1" dirty="0" smtClean="0">
                  <a:latin typeface="Arial" pitchFamily="34" charset="0"/>
                  <a:cs typeface="Arial" pitchFamily="34" charset="0"/>
                </a:endParaRPr>
              </a:p>
              <a:p>
                <a:pPr marL="0" indent="0">
                  <a:buNone/>
                </a:pPr>
                <a14:m>
                  <m:oMathPara xmlns:m="http://schemas.openxmlformats.org/officeDocument/2006/math">
                    <m:oMathParaPr>
                      <m:jc m:val="centerGroup"/>
                    </m:oMathParaPr>
                    <m:oMath xmlns:m="http://schemas.openxmlformats.org/officeDocument/2006/math">
                      <m:sSub>
                        <m:sSubPr>
                          <m:ctrlPr>
                            <a:rPr lang="en-GB" sz="2000" b="1" i="1">
                              <a:latin typeface="Cambria Math" panose="02040503050406030204" pitchFamily="18" charset="0"/>
                              <a:cs typeface="Arial" pitchFamily="34" charset="0"/>
                            </a:rPr>
                          </m:ctrlPr>
                        </m:sSubPr>
                        <m:e>
                          <m:r>
                            <a:rPr lang="en-GB" sz="2000" b="1" i="1">
                              <a:latin typeface="Cambria Math" panose="02040503050406030204" pitchFamily="18" charset="0"/>
                              <a:cs typeface="Arial" pitchFamily="34" charset="0"/>
                            </a:rPr>
                            <m:t>𝒚</m:t>
                          </m:r>
                        </m:e>
                        <m:sub>
                          <m:r>
                            <m:rPr>
                              <m:sty m:val="p"/>
                            </m:rPr>
                            <a:rPr lang="el-GR" sz="2000" b="1" i="1" smtClean="0">
                              <a:latin typeface="Cambria Math" panose="02040503050406030204" pitchFamily="18" charset="0"/>
                              <a:cs typeface="Arial" pitchFamily="34" charset="0"/>
                            </a:rPr>
                            <m:t>Σ</m:t>
                          </m:r>
                        </m:sub>
                      </m:sSub>
                      <m:d>
                        <m:dPr>
                          <m:ctrlPr>
                            <a:rPr lang="en-GB" sz="2000" i="1">
                              <a:latin typeface="Cambria Math" panose="02040503050406030204" pitchFamily="18" charset="0"/>
                              <a:cs typeface="Arial" pitchFamily="34" charset="0"/>
                            </a:rPr>
                          </m:ctrlPr>
                        </m:dPr>
                        <m:e>
                          <m:sSup>
                            <m:sSupPr>
                              <m:ctrlPr>
                                <a:rPr lang="en-GB" sz="2000" i="1">
                                  <a:latin typeface="Cambria Math" panose="02040503050406030204" pitchFamily="18" charset="0"/>
                                  <a:cs typeface="Arial" pitchFamily="34" charset="0"/>
                                </a:rPr>
                              </m:ctrlPr>
                            </m:sSupPr>
                            <m:e>
                              <m:r>
                                <a:rPr lang="en-GB" sz="2000" b="1" i="1">
                                  <a:latin typeface="Cambria Math" panose="02040503050406030204" pitchFamily="18" charset="0"/>
                                  <a:cs typeface="Arial" pitchFamily="34" charset="0"/>
                                </a:rPr>
                                <m:t>𝒙</m:t>
                              </m:r>
                            </m:e>
                            <m:sup>
                              <m:r>
                                <a:rPr lang="en-GB" sz="2000" i="1">
                                  <a:latin typeface="Cambria Math" panose="02040503050406030204" pitchFamily="18" charset="0"/>
                                  <a:cs typeface="Arial" pitchFamily="34" charset="0"/>
                                </a:rPr>
                                <m:t>∗</m:t>
                              </m:r>
                            </m:sup>
                          </m:sSup>
                        </m:e>
                      </m:d>
                      <m:r>
                        <a:rPr lang="en-GB" sz="2000" i="1">
                          <a:latin typeface="Cambria Math" panose="02040503050406030204" pitchFamily="18" charset="0"/>
                          <a:cs typeface="Arial" pitchFamily="34" charset="0"/>
                        </a:rPr>
                        <m:t>=</m:t>
                      </m:r>
                      <m:r>
                        <a:rPr lang="en-GB" sz="2000" i="1">
                          <a:latin typeface="Cambria Math" panose="02040503050406030204" pitchFamily="18" charset="0"/>
                          <a:cs typeface="Arial" pitchFamily="34" charset="0"/>
                        </a:rPr>
                        <m:t>𝐾</m:t>
                      </m:r>
                      <m:d>
                        <m:dPr>
                          <m:ctrlPr>
                            <a:rPr lang="en-GB" sz="2000" i="1">
                              <a:latin typeface="Cambria Math" panose="02040503050406030204" pitchFamily="18" charset="0"/>
                              <a:cs typeface="Arial" pitchFamily="34" charset="0"/>
                            </a:rPr>
                          </m:ctrlPr>
                        </m:dPr>
                        <m:e>
                          <m:sSup>
                            <m:sSupPr>
                              <m:ctrlPr>
                                <a:rPr lang="en-GB" sz="2000" i="1">
                                  <a:latin typeface="Cambria Math" panose="02040503050406030204" pitchFamily="18" charset="0"/>
                                  <a:cs typeface="Arial" pitchFamily="34" charset="0"/>
                                </a:rPr>
                              </m:ctrlPr>
                            </m:sSupPr>
                            <m:e>
                              <m:r>
                                <a:rPr lang="en-GB" sz="2000" b="1" i="1">
                                  <a:latin typeface="Cambria Math" panose="02040503050406030204" pitchFamily="18" charset="0"/>
                                  <a:cs typeface="Arial" pitchFamily="34" charset="0"/>
                                </a:rPr>
                                <m:t>𝒙</m:t>
                              </m:r>
                            </m:e>
                            <m:sup>
                              <m:r>
                                <a:rPr lang="en-GB" sz="2000" i="1">
                                  <a:latin typeface="Cambria Math" panose="02040503050406030204" pitchFamily="18" charset="0"/>
                                  <a:cs typeface="Arial" pitchFamily="34" charset="0"/>
                                </a:rPr>
                                <m:t>∗</m:t>
                              </m:r>
                            </m:sup>
                          </m:sSup>
                          <m:r>
                            <a:rPr lang="en-GB" sz="2000" i="1">
                              <a:latin typeface="Cambria Math" panose="02040503050406030204" pitchFamily="18" charset="0"/>
                              <a:cs typeface="Arial" pitchFamily="34" charset="0"/>
                            </a:rPr>
                            <m:t>,</m:t>
                          </m:r>
                          <m:r>
                            <a:rPr lang="en-GB" sz="2000" b="1" i="1">
                              <a:latin typeface="Cambria Math" panose="02040503050406030204" pitchFamily="18" charset="0"/>
                              <a:cs typeface="Arial" pitchFamily="34" charset="0"/>
                            </a:rPr>
                            <m:t>𝒙</m:t>
                          </m:r>
                        </m:e>
                      </m:d>
                      <m:r>
                        <a:rPr lang="en-GB" sz="2000" b="0" i="1" smtClean="0">
                          <a:latin typeface="Cambria Math" panose="02040503050406030204" pitchFamily="18" charset="0"/>
                          <a:cs typeface="Arial" pitchFamily="34" charset="0"/>
                        </a:rPr>
                        <m:t>−</m:t>
                      </m:r>
                      <m:r>
                        <a:rPr lang="en-GB" sz="2000" i="1">
                          <a:latin typeface="Cambria Math" panose="02040503050406030204" pitchFamily="18" charset="0"/>
                          <a:cs typeface="Arial" pitchFamily="34" charset="0"/>
                        </a:rPr>
                        <m:t>𝐾</m:t>
                      </m:r>
                      <m:d>
                        <m:dPr>
                          <m:ctrlPr>
                            <a:rPr lang="en-GB" sz="2000" i="1">
                              <a:latin typeface="Cambria Math" panose="02040503050406030204" pitchFamily="18" charset="0"/>
                              <a:cs typeface="Arial" pitchFamily="34" charset="0"/>
                            </a:rPr>
                          </m:ctrlPr>
                        </m:dPr>
                        <m:e>
                          <m:sSup>
                            <m:sSupPr>
                              <m:ctrlPr>
                                <a:rPr lang="en-GB" sz="2000" i="1">
                                  <a:latin typeface="Cambria Math" panose="02040503050406030204" pitchFamily="18" charset="0"/>
                                  <a:cs typeface="Arial" pitchFamily="34" charset="0"/>
                                </a:rPr>
                              </m:ctrlPr>
                            </m:sSupPr>
                            <m:e>
                              <m:r>
                                <a:rPr lang="en-GB" sz="2000" b="1" i="1">
                                  <a:latin typeface="Cambria Math" panose="02040503050406030204" pitchFamily="18" charset="0"/>
                                  <a:cs typeface="Arial" pitchFamily="34" charset="0"/>
                                </a:rPr>
                                <m:t>𝒙</m:t>
                              </m:r>
                            </m:e>
                            <m:sup>
                              <m:r>
                                <a:rPr lang="en-GB" sz="2000" i="1">
                                  <a:latin typeface="Cambria Math" panose="02040503050406030204" pitchFamily="18" charset="0"/>
                                  <a:cs typeface="Arial" pitchFamily="34" charset="0"/>
                                </a:rPr>
                                <m:t>∗</m:t>
                              </m:r>
                            </m:sup>
                          </m:sSup>
                          <m:r>
                            <a:rPr lang="en-GB" sz="2000" i="1">
                              <a:latin typeface="Cambria Math" panose="02040503050406030204" pitchFamily="18" charset="0"/>
                              <a:cs typeface="Arial" pitchFamily="34" charset="0"/>
                            </a:rPr>
                            <m:t>,</m:t>
                          </m:r>
                          <m:r>
                            <a:rPr lang="en-GB" sz="2000" b="1" i="1">
                              <a:latin typeface="Cambria Math" panose="02040503050406030204" pitchFamily="18" charset="0"/>
                              <a:cs typeface="Arial" pitchFamily="34" charset="0"/>
                            </a:rPr>
                            <m:t>𝒙</m:t>
                          </m:r>
                        </m:e>
                      </m:d>
                      <m:r>
                        <a:rPr lang="en-GB" sz="2000" i="1">
                          <a:latin typeface="Cambria Math" panose="02040503050406030204" pitchFamily="18" charset="0"/>
                          <a:cs typeface="Arial" pitchFamily="34" charset="0"/>
                        </a:rPr>
                        <m:t>𝐾</m:t>
                      </m:r>
                      <m:sSup>
                        <m:sSupPr>
                          <m:ctrlPr>
                            <a:rPr lang="en-GB" sz="2000" i="1">
                              <a:latin typeface="Cambria Math" panose="02040503050406030204" pitchFamily="18" charset="0"/>
                              <a:cs typeface="Arial" pitchFamily="34" charset="0"/>
                            </a:rPr>
                          </m:ctrlPr>
                        </m:sSupPr>
                        <m:e>
                          <m:r>
                            <a:rPr lang="en-GB" sz="2000" i="1">
                              <a:latin typeface="Cambria Math" panose="02040503050406030204" pitchFamily="18" charset="0"/>
                              <a:cs typeface="Arial" pitchFamily="34" charset="0"/>
                            </a:rPr>
                            <m:t>(</m:t>
                          </m:r>
                          <m:r>
                            <a:rPr lang="en-GB" sz="2000" b="1" i="1">
                              <a:latin typeface="Cambria Math" panose="02040503050406030204" pitchFamily="18" charset="0"/>
                              <a:cs typeface="Arial" pitchFamily="34" charset="0"/>
                            </a:rPr>
                            <m:t>𝒙</m:t>
                          </m:r>
                          <m:r>
                            <a:rPr lang="en-GB" sz="2000" i="1">
                              <a:latin typeface="Cambria Math" panose="02040503050406030204" pitchFamily="18" charset="0"/>
                              <a:cs typeface="Arial" pitchFamily="34" charset="0"/>
                            </a:rPr>
                            <m:t>,</m:t>
                          </m:r>
                          <m:sSup>
                            <m:sSupPr>
                              <m:ctrlPr>
                                <a:rPr lang="en-GB" sz="2000" i="1">
                                  <a:latin typeface="Cambria Math" panose="02040503050406030204" pitchFamily="18" charset="0"/>
                                  <a:cs typeface="Arial" pitchFamily="34" charset="0"/>
                                </a:rPr>
                              </m:ctrlPr>
                            </m:sSupPr>
                            <m:e>
                              <m:r>
                                <a:rPr lang="en-GB" sz="2000" b="1" i="1">
                                  <a:latin typeface="Cambria Math" panose="02040503050406030204" pitchFamily="18" charset="0"/>
                                  <a:cs typeface="Arial" pitchFamily="34" charset="0"/>
                                </a:rPr>
                                <m:t>𝒙</m:t>
                              </m:r>
                            </m:e>
                            <m:sup>
                              <m:r>
                                <a:rPr lang="en-GB" sz="2000" i="1">
                                  <a:latin typeface="Cambria Math" panose="02040503050406030204" pitchFamily="18" charset="0"/>
                                  <a:cs typeface="Arial" pitchFamily="34" charset="0"/>
                                </a:rPr>
                                <m:t>′</m:t>
                              </m:r>
                            </m:sup>
                          </m:sSup>
                          <m:r>
                            <a:rPr lang="en-GB" sz="2000" i="1">
                              <a:latin typeface="Cambria Math" panose="02040503050406030204" pitchFamily="18" charset="0"/>
                              <a:cs typeface="Arial" pitchFamily="34" charset="0"/>
                            </a:rPr>
                            <m:t>)</m:t>
                          </m:r>
                        </m:e>
                        <m:sup>
                          <m:r>
                            <a:rPr lang="en-GB" sz="2000" i="1">
                              <a:latin typeface="Cambria Math" panose="02040503050406030204" pitchFamily="18" charset="0"/>
                              <a:cs typeface="Arial" pitchFamily="34" charset="0"/>
                            </a:rPr>
                            <m:t>−1</m:t>
                          </m:r>
                        </m:sup>
                      </m:sSup>
                      <m:sSup>
                        <m:sSupPr>
                          <m:ctrlPr>
                            <a:rPr lang="en-GB" sz="2000" i="1" smtClean="0">
                              <a:latin typeface="Cambria Math" panose="02040503050406030204" pitchFamily="18" charset="0"/>
                              <a:cs typeface="Arial" pitchFamily="34" charset="0"/>
                            </a:rPr>
                          </m:ctrlPr>
                        </m:sSupPr>
                        <m:e>
                          <m:r>
                            <a:rPr lang="en-GB" sz="2000" i="1">
                              <a:latin typeface="Cambria Math" panose="02040503050406030204" pitchFamily="18" charset="0"/>
                              <a:cs typeface="Arial" pitchFamily="34" charset="0"/>
                            </a:rPr>
                            <m:t>𝐾</m:t>
                          </m:r>
                          <m:d>
                            <m:dPr>
                              <m:ctrlPr>
                                <a:rPr lang="en-GB" sz="2000" i="1">
                                  <a:latin typeface="Cambria Math" panose="02040503050406030204" pitchFamily="18" charset="0"/>
                                  <a:cs typeface="Arial" pitchFamily="34" charset="0"/>
                                </a:rPr>
                              </m:ctrlPr>
                            </m:dPr>
                            <m:e>
                              <m:sSup>
                                <m:sSupPr>
                                  <m:ctrlPr>
                                    <a:rPr lang="en-GB" sz="2000" i="1">
                                      <a:latin typeface="Cambria Math" panose="02040503050406030204" pitchFamily="18" charset="0"/>
                                      <a:cs typeface="Arial" pitchFamily="34" charset="0"/>
                                    </a:rPr>
                                  </m:ctrlPr>
                                </m:sSupPr>
                                <m:e>
                                  <m:r>
                                    <a:rPr lang="en-GB" sz="2000" b="1" i="1">
                                      <a:latin typeface="Cambria Math" panose="02040503050406030204" pitchFamily="18" charset="0"/>
                                      <a:cs typeface="Arial" pitchFamily="34" charset="0"/>
                                    </a:rPr>
                                    <m:t>𝒙</m:t>
                                  </m:r>
                                </m:e>
                                <m:sup>
                                  <m:r>
                                    <a:rPr lang="en-GB" sz="2000" i="1">
                                      <a:latin typeface="Cambria Math" panose="02040503050406030204" pitchFamily="18" charset="0"/>
                                      <a:cs typeface="Arial" pitchFamily="34" charset="0"/>
                                    </a:rPr>
                                    <m:t>∗</m:t>
                                  </m:r>
                                </m:sup>
                              </m:sSup>
                              <m:r>
                                <a:rPr lang="en-GB" sz="2000" i="1">
                                  <a:latin typeface="Cambria Math" panose="02040503050406030204" pitchFamily="18" charset="0"/>
                                  <a:cs typeface="Arial" pitchFamily="34" charset="0"/>
                                </a:rPr>
                                <m:t>,</m:t>
                              </m:r>
                              <m:r>
                                <a:rPr lang="en-GB" sz="2000" b="1" i="1">
                                  <a:latin typeface="Cambria Math" panose="02040503050406030204" pitchFamily="18" charset="0"/>
                                  <a:cs typeface="Arial" pitchFamily="34" charset="0"/>
                                </a:rPr>
                                <m:t>𝒙</m:t>
                              </m:r>
                            </m:e>
                          </m:d>
                        </m:e>
                        <m:sup>
                          <m:r>
                            <a:rPr lang="en-GB" sz="2000" b="0" i="1" smtClean="0">
                              <a:latin typeface="Cambria Math" panose="02040503050406030204" pitchFamily="18" charset="0"/>
                              <a:cs typeface="Arial" pitchFamily="34" charset="0"/>
                            </a:rPr>
                            <m:t>𝑇</m:t>
                          </m:r>
                        </m:sup>
                      </m:sSup>
                    </m:oMath>
                  </m:oMathPara>
                </a14:m>
                <a:endParaRPr lang="en-GB" sz="2000" b="1" dirty="0" smtClean="0">
                  <a:latin typeface="Arial" pitchFamily="34" charset="0"/>
                  <a:cs typeface="Arial" pitchFamily="34" charset="0"/>
                </a:endParaRPr>
              </a:p>
              <a:p>
                <a:pPr marL="0" indent="0">
                  <a:buNone/>
                </a:pPr>
                <a:endParaRPr lang="en-GB" sz="2000" dirty="0" smtClean="0">
                  <a:latin typeface="Arial" pitchFamily="34" charset="0"/>
                  <a:cs typeface="Arial" pitchFamily="34" charset="0"/>
                </a:endParaRPr>
              </a:p>
            </p:txBody>
          </p:sp>
        </mc:Choice>
        <mc:Fallback xmlns="">
          <p:sp>
            <p:nvSpPr>
              <p:cNvPr id="8" name="Content Placeholder 2"/>
              <p:cNvSpPr>
                <a:spLocks noGrp="1" noRot="1" noChangeAspect="1" noMove="1" noResize="1" noEditPoints="1" noAdjustHandles="1" noChangeArrowheads="1" noChangeShapeType="1" noTextEdit="1"/>
              </p:cNvSpPr>
              <p:nvPr>
                <p:ph idx="4294967295" hasCustomPrompt="1"/>
              </p:nvPr>
            </p:nvSpPr>
            <p:spPr>
              <a:xfrm>
                <a:off x="971550" y="1628800"/>
                <a:ext cx="7848600" cy="2298708"/>
              </a:xfrm>
              <a:blipFill rotWithShape="0">
                <a:blip r:embed="rId4"/>
                <a:stretch>
                  <a:fillRect t="-1061"/>
                </a:stretch>
              </a:blipFill>
            </p:spPr>
            <p:txBody>
              <a:bodyPr/>
              <a:lstStyle/>
              <a:p>
                <a:r>
                  <a:rPr lang="en-US">
                    <a:noFill/>
                  </a:rPr>
                  <a:t> </a:t>
                </a:r>
              </a:p>
            </p:txBody>
          </p:sp>
        </mc:Fallback>
      </mc:AlternateContent>
      <p:sp>
        <p:nvSpPr>
          <p:cNvPr id="9" name="Content Placeholder 2"/>
          <p:cNvSpPr txBox="1">
            <a:spLocks/>
          </p:cNvSpPr>
          <p:nvPr/>
        </p:nvSpPr>
        <p:spPr>
          <a:xfrm>
            <a:off x="971600" y="1012417"/>
            <a:ext cx="7344816" cy="7603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2000" u="sng" dirty="0" smtClean="0">
                <a:latin typeface="Arial" pitchFamily="34" charset="0"/>
                <a:cs typeface="Arial" pitchFamily="34" charset="0"/>
              </a:rPr>
              <a:t>Regression / prediction / inference with GPs</a:t>
            </a:r>
            <a:endParaRPr lang="en-GB" sz="2000" u="sng" dirty="0">
              <a:latin typeface="Arial" pitchFamily="34" charset="0"/>
              <a:cs typeface="Arial" pitchFamily="34" charset="0"/>
            </a:endParaRPr>
          </a:p>
        </p:txBody>
      </p:sp>
      <p:sp>
        <p:nvSpPr>
          <p:cNvPr id="16" name="TextBox 15"/>
          <p:cNvSpPr txBox="1"/>
          <p:nvPr/>
        </p:nvSpPr>
        <p:spPr>
          <a:xfrm>
            <a:off x="5881594" y="4302262"/>
            <a:ext cx="3262405" cy="954107"/>
          </a:xfrm>
          <a:prstGeom prst="rect">
            <a:avLst/>
          </a:prstGeom>
          <a:solidFill>
            <a:schemeClr val="tx1"/>
          </a:solidFill>
        </p:spPr>
        <p:txBody>
          <a:bodyPr wrap="square" rtlCol="0">
            <a:spAutoFit/>
          </a:bodyPr>
          <a:lstStyle/>
          <a:p>
            <a:r>
              <a:rPr lang="en-GB" sz="1400" dirty="0" smtClean="0">
                <a:solidFill>
                  <a:schemeClr val="bg1"/>
                </a:solidFill>
              </a:rPr>
              <a:t>&gt; m=</a:t>
            </a:r>
            <a:r>
              <a:rPr lang="en-GB" sz="1400" dirty="0" err="1" smtClean="0">
                <a:solidFill>
                  <a:schemeClr val="bg1"/>
                </a:solidFill>
              </a:rPr>
              <a:t>GPy.models.GPRegression</a:t>
            </a:r>
            <a:r>
              <a:rPr lang="en-GB" sz="1400" dirty="0" smtClean="0">
                <a:solidFill>
                  <a:schemeClr val="bg1"/>
                </a:solidFill>
              </a:rPr>
              <a:t>(</a:t>
            </a:r>
            <a:r>
              <a:rPr lang="en-GB" sz="1400" dirty="0" err="1" smtClean="0">
                <a:solidFill>
                  <a:schemeClr val="bg1"/>
                </a:solidFill>
              </a:rPr>
              <a:t>x,y,k</a:t>
            </a:r>
            <a:r>
              <a:rPr lang="en-GB" sz="1400" dirty="0" smtClean="0">
                <a:solidFill>
                  <a:schemeClr val="bg1"/>
                </a:solidFill>
              </a:rPr>
              <a:t>)</a:t>
            </a:r>
          </a:p>
          <a:p>
            <a:r>
              <a:rPr lang="en-GB" sz="1400" dirty="0" smtClean="0">
                <a:solidFill>
                  <a:schemeClr val="bg1"/>
                </a:solidFill>
              </a:rPr>
              <a:t>&gt; </a:t>
            </a:r>
            <a:r>
              <a:rPr lang="en-GB" sz="1400" dirty="0" err="1" smtClean="0">
                <a:solidFill>
                  <a:schemeClr val="bg1"/>
                </a:solidFill>
              </a:rPr>
              <a:t>m.ensure_default_constraints</a:t>
            </a:r>
            <a:r>
              <a:rPr lang="en-GB" sz="1400" dirty="0" smtClean="0">
                <a:solidFill>
                  <a:schemeClr val="bg1"/>
                </a:solidFill>
              </a:rPr>
              <a:t>()</a:t>
            </a:r>
          </a:p>
          <a:p>
            <a:r>
              <a:rPr lang="en-GB" sz="1400" dirty="0" smtClean="0">
                <a:solidFill>
                  <a:schemeClr val="bg1"/>
                </a:solidFill>
              </a:rPr>
              <a:t>&gt; </a:t>
            </a:r>
            <a:r>
              <a:rPr lang="en-GB" sz="1400" dirty="0" err="1" smtClean="0">
                <a:solidFill>
                  <a:schemeClr val="bg1"/>
                </a:solidFill>
              </a:rPr>
              <a:t>m.optimize</a:t>
            </a:r>
            <a:r>
              <a:rPr lang="en-GB" sz="1400" dirty="0" smtClean="0">
                <a:solidFill>
                  <a:schemeClr val="bg1"/>
                </a:solidFill>
              </a:rPr>
              <a:t>()</a:t>
            </a:r>
          </a:p>
          <a:p>
            <a:r>
              <a:rPr lang="en-GB" sz="1400" dirty="0" smtClean="0">
                <a:solidFill>
                  <a:schemeClr val="bg1"/>
                </a:solidFill>
              </a:rPr>
              <a:t>&gt; </a:t>
            </a:r>
            <a:r>
              <a:rPr lang="en-GB" sz="1400" dirty="0" err="1" smtClean="0">
                <a:solidFill>
                  <a:schemeClr val="bg1"/>
                </a:solidFill>
              </a:rPr>
              <a:t>m.plot</a:t>
            </a:r>
            <a:r>
              <a:rPr lang="en-GB" sz="1400" dirty="0" smtClean="0">
                <a:solidFill>
                  <a:schemeClr val="bg1"/>
                </a:solidFill>
              </a:rPr>
              <a:t>()</a:t>
            </a:r>
            <a:endParaRPr lang="en-US" sz="1400" dirty="0">
              <a:solidFill>
                <a:schemeClr val="bg1"/>
              </a:solidFill>
            </a:endParaRPr>
          </a:p>
        </p:txBody>
      </p:sp>
      <p:sp>
        <p:nvSpPr>
          <p:cNvPr id="17" name="TextBox 16"/>
          <p:cNvSpPr txBox="1"/>
          <p:nvPr/>
        </p:nvSpPr>
        <p:spPr>
          <a:xfrm>
            <a:off x="5910343" y="4055746"/>
            <a:ext cx="3174267" cy="584775"/>
          </a:xfrm>
          <a:prstGeom prst="rect">
            <a:avLst/>
          </a:prstGeom>
          <a:noFill/>
        </p:spPr>
        <p:txBody>
          <a:bodyPr wrap="none" rtlCol="0">
            <a:spAutoFit/>
          </a:bodyPr>
          <a:lstStyle/>
          <a:p>
            <a:r>
              <a:rPr lang="en-GB" sz="1400" dirty="0"/>
              <a:t>Regression + Parameter Optimisation</a:t>
            </a:r>
            <a:endParaRPr lang="en-US" sz="1400" dirty="0"/>
          </a:p>
          <a:p>
            <a:endParaRPr lang="en-US" dirty="0"/>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19872" y="3848732"/>
            <a:ext cx="2115135" cy="2100548"/>
          </a:xfrm>
          <a:prstGeom prst="rect">
            <a:avLst/>
          </a:prstGeom>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9512" y="3490701"/>
            <a:ext cx="2865024" cy="1764500"/>
          </a:xfrm>
          <a:prstGeom prst="rect">
            <a:avLst/>
          </a:prstGeom>
        </p:spPr>
      </p:pic>
      <mc:AlternateContent xmlns:mc="http://schemas.openxmlformats.org/markup-compatibility/2006" xmlns:a14="http://schemas.microsoft.com/office/drawing/2010/main">
        <mc:Choice Requires="a14">
          <p:sp>
            <p:nvSpPr>
              <p:cNvPr id="5" name="Rectangle 4"/>
              <p:cNvSpPr/>
              <p:nvPr/>
            </p:nvSpPr>
            <p:spPr>
              <a:xfrm>
                <a:off x="1259632" y="5207875"/>
                <a:ext cx="461921"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en-GB" i="1">
                              <a:latin typeface="Cambria Math" panose="02040503050406030204" pitchFamily="18" charset="0"/>
                              <a:cs typeface="Arial" pitchFamily="34" charset="0"/>
                            </a:rPr>
                          </m:ctrlPr>
                        </m:sSupPr>
                        <m:e>
                          <m:r>
                            <a:rPr lang="en-GB" b="1" i="1">
                              <a:latin typeface="Cambria Math" panose="02040503050406030204" pitchFamily="18" charset="0"/>
                              <a:cs typeface="Arial" pitchFamily="34" charset="0"/>
                            </a:rPr>
                            <m:t>𝒙</m:t>
                          </m:r>
                        </m:e>
                        <m:sup>
                          <m:r>
                            <a:rPr lang="en-GB" i="1">
                              <a:latin typeface="Cambria Math" panose="02040503050406030204" pitchFamily="18" charset="0"/>
                              <a:cs typeface="Arial" pitchFamily="34" charset="0"/>
                            </a:rPr>
                            <m:t>∗</m:t>
                          </m:r>
                        </m:sup>
                      </m:sSup>
                    </m:oMath>
                  </m:oMathPara>
                </a14:m>
                <a:endParaRPr lang="en-US" dirty="0"/>
              </a:p>
            </p:txBody>
          </p:sp>
        </mc:Choice>
        <mc:Fallback xmlns="">
          <p:sp>
            <p:nvSpPr>
              <p:cNvPr id="5" name="Rectangle 4"/>
              <p:cNvSpPr>
                <a:spLocks noRot="1" noChangeAspect="1" noMove="1" noResize="1" noEditPoints="1" noAdjustHandles="1" noChangeArrowheads="1" noChangeShapeType="1" noTextEdit="1"/>
              </p:cNvSpPr>
              <p:nvPr/>
            </p:nvSpPr>
            <p:spPr>
              <a:xfrm>
                <a:off x="1259632" y="5207875"/>
                <a:ext cx="461921" cy="369332"/>
              </a:xfrm>
              <a:prstGeom prst="rect">
                <a:avLst/>
              </a:prstGeom>
              <a:blipFill rotWithShape="0">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Rectangle 17"/>
              <p:cNvSpPr/>
              <p:nvPr/>
            </p:nvSpPr>
            <p:spPr>
              <a:xfrm>
                <a:off x="3073284" y="4838543"/>
                <a:ext cx="461921"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en-GB" i="1">
                              <a:latin typeface="Cambria Math" panose="02040503050406030204" pitchFamily="18" charset="0"/>
                              <a:cs typeface="Arial" pitchFamily="34" charset="0"/>
                            </a:rPr>
                          </m:ctrlPr>
                        </m:sSupPr>
                        <m:e>
                          <m:r>
                            <a:rPr lang="en-GB" b="1" i="1">
                              <a:latin typeface="Cambria Math" panose="02040503050406030204" pitchFamily="18" charset="0"/>
                              <a:cs typeface="Arial" pitchFamily="34" charset="0"/>
                            </a:rPr>
                            <m:t>𝒙</m:t>
                          </m:r>
                        </m:e>
                        <m:sup>
                          <m:r>
                            <a:rPr lang="en-GB" i="1">
                              <a:latin typeface="Cambria Math" panose="02040503050406030204" pitchFamily="18" charset="0"/>
                              <a:cs typeface="Arial" pitchFamily="34" charset="0"/>
                            </a:rPr>
                            <m:t>∗</m:t>
                          </m:r>
                        </m:sup>
                      </m:sSup>
                    </m:oMath>
                  </m:oMathPara>
                </a14:m>
                <a:endParaRPr lang="en-US" dirty="0"/>
              </a:p>
            </p:txBody>
          </p:sp>
        </mc:Choice>
        <mc:Fallback xmlns="">
          <p:sp>
            <p:nvSpPr>
              <p:cNvPr id="18" name="Rectangle 17"/>
              <p:cNvSpPr>
                <a:spLocks noRot="1" noChangeAspect="1" noMove="1" noResize="1" noEditPoints="1" noAdjustHandles="1" noChangeArrowheads="1" noChangeShapeType="1" noTextEdit="1"/>
              </p:cNvSpPr>
              <p:nvPr/>
            </p:nvSpPr>
            <p:spPr>
              <a:xfrm>
                <a:off x="3073284" y="4838543"/>
                <a:ext cx="461921" cy="369332"/>
              </a:xfrm>
              <a:prstGeom prst="rect">
                <a:avLst/>
              </a:prstGeom>
              <a:blipFill rotWithShape="0">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Rectangle 18"/>
              <p:cNvSpPr/>
              <p:nvPr/>
            </p:nvSpPr>
            <p:spPr>
              <a:xfrm>
                <a:off x="4376774" y="3546475"/>
                <a:ext cx="461921"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en-GB" i="1">
                              <a:latin typeface="Cambria Math" panose="02040503050406030204" pitchFamily="18" charset="0"/>
                              <a:cs typeface="Arial" pitchFamily="34" charset="0"/>
                            </a:rPr>
                          </m:ctrlPr>
                        </m:sSupPr>
                        <m:e>
                          <m:r>
                            <a:rPr lang="en-GB" b="1" i="1">
                              <a:latin typeface="Cambria Math" panose="02040503050406030204" pitchFamily="18" charset="0"/>
                              <a:cs typeface="Arial" pitchFamily="34" charset="0"/>
                            </a:rPr>
                            <m:t>𝒙</m:t>
                          </m:r>
                        </m:e>
                        <m:sup>
                          <m:r>
                            <a:rPr lang="en-GB" i="1">
                              <a:latin typeface="Cambria Math" panose="02040503050406030204" pitchFamily="18" charset="0"/>
                              <a:cs typeface="Arial" pitchFamily="34" charset="0"/>
                            </a:rPr>
                            <m:t>∗</m:t>
                          </m:r>
                        </m:sup>
                      </m:sSup>
                    </m:oMath>
                  </m:oMathPara>
                </a14:m>
                <a:endParaRPr lang="en-US" dirty="0"/>
              </a:p>
            </p:txBody>
          </p:sp>
        </mc:Choice>
        <mc:Fallback xmlns="">
          <p:sp>
            <p:nvSpPr>
              <p:cNvPr id="19" name="Rectangle 18"/>
              <p:cNvSpPr>
                <a:spLocks noRot="1" noChangeAspect="1" noMove="1" noResize="1" noEditPoints="1" noAdjustHandles="1" noChangeArrowheads="1" noChangeShapeType="1" noTextEdit="1"/>
              </p:cNvSpPr>
              <p:nvPr/>
            </p:nvSpPr>
            <p:spPr>
              <a:xfrm>
                <a:off x="4376774" y="3546475"/>
                <a:ext cx="461921" cy="369332"/>
              </a:xfrm>
              <a:prstGeom prst="rect">
                <a:avLst/>
              </a:prstGeom>
              <a:blipFill rotWithShape="0">
                <a:blip r:embed="rId9"/>
                <a:stretch>
                  <a:fillRect/>
                </a:stretch>
              </a:blipFill>
            </p:spPr>
            <p:txBody>
              <a:bodyPr/>
              <a:lstStyle/>
              <a:p>
                <a:r>
                  <a:rPr lang="en-US">
                    <a:noFill/>
                  </a:rPr>
                  <a:t> </a:t>
                </a:r>
              </a:p>
            </p:txBody>
          </p:sp>
        </mc:Fallback>
      </mc:AlternateContent>
      <p:sp>
        <p:nvSpPr>
          <p:cNvPr id="11" name="Slide Number Placeholder 10"/>
          <p:cNvSpPr>
            <a:spLocks noGrp="1"/>
          </p:cNvSpPr>
          <p:nvPr>
            <p:ph type="sldNum" sz="quarter" idx="12"/>
          </p:nvPr>
        </p:nvSpPr>
        <p:spPr/>
        <p:txBody>
          <a:bodyPr/>
          <a:lstStyle/>
          <a:p>
            <a:fld id="{77C4773A-C3D5-4549-A6D2-7F1166EF7514}" type="slidenum">
              <a:rPr lang="en-GB" smtClean="0"/>
              <a:pPr/>
              <a:t>14</a:t>
            </a:fld>
            <a:r>
              <a:rPr lang="en-GB" smtClean="0"/>
              <a:t> of 26</a:t>
            </a:r>
            <a:endParaRPr lang="en-GB" dirty="0"/>
          </a:p>
        </p:txBody>
      </p:sp>
    </p:spTree>
    <p:extLst>
      <p:ext uri="{BB962C8B-B14F-4D97-AF65-F5344CB8AC3E}">
        <p14:creationId xmlns:p14="http://schemas.microsoft.com/office/powerpoint/2010/main" val="187966345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4644008" y="548680"/>
            <a:ext cx="2088232" cy="360040"/>
          </a:xfrm>
          <a:prstGeom prst="rect">
            <a:avLst/>
          </a:prstGeom>
          <a:solidFill>
            <a:schemeClr val="bg1">
              <a:lumMod val="85000"/>
            </a:schemeClr>
          </a:solidFill>
          <a:ln>
            <a:solidFill>
              <a:schemeClr val="tx1"/>
            </a:solidFill>
          </a:ln>
          <a:scene3d>
            <a:camera prst="orthographicFront"/>
            <a:lightRig rig="threePt" dir="t"/>
          </a:scene3d>
          <a:sp3d extrusionH="114300" prstMaterial="matte">
            <a:bevelT w="114300" h="177800" prst="relaxedInset"/>
            <a:extrusionClr>
              <a:schemeClr val="tx1"/>
            </a:extrusionClr>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1900" b="1" dirty="0" smtClean="0">
                <a:latin typeface="Baskerville Old Face" pitchFamily="18" charset="0"/>
                <a:ea typeface="+mj-ea"/>
                <a:cs typeface="+mj-cs"/>
              </a:rPr>
              <a:t>2.3 – </a:t>
            </a:r>
            <a:r>
              <a:rPr kumimoji="0" lang="en-GB" sz="1900" b="1" i="0" u="none" strike="noStrike" kern="1200" cap="none" spc="0" normalizeH="0" baseline="0" noProof="0" dirty="0" smtClean="0">
                <a:ln>
                  <a:noFill/>
                </a:ln>
                <a:effectLst/>
                <a:uLnTx/>
                <a:uFillTx/>
                <a:latin typeface="Baskerville Old Face" pitchFamily="18" charset="0"/>
                <a:ea typeface="+mj-ea"/>
                <a:cs typeface="+mj-cs"/>
              </a:rPr>
              <a:t>Sparse GPs</a:t>
            </a:r>
          </a:p>
        </p:txBody>
      </p:sp>
      <mc:AlternateContent xmlns:mc="http://schemas.openxmlformats.org/markup-compatibility/2006" xmlns:a14="http://schemas.microsoft.com/office/drawing/2010/main">
        <mc:Choice Requires="a14">
          <p:sp>
            <p:nvSpPr>
              <p:cNvPr id="8" name="Content Placeholder 2"/>
              <p:cNvSpPr>
                <a:spLocks noGrp="1"/>
              </p:cNvSpPr>
              <p:nvPr>
                <p:ph idx="4294967295"/>
              </p:nvPr>
            </p:nvSpPr>
            <p:spPr>
              <a:xfrm>
                <a:off x="251520" y="1484784"/>
                <a:ext cx="8459204" cy="4536504"/>
              </a:xfrm>
            </p:spPr>
            <p:txBody>
              <a:bodyPr>
                <a:normAutofit/>
              </a:bodyPr>
              <a:lstStyle>
                <a:lvl1pPr marL="342900" indent="-342900">
                  <a:buFontTx/>
                  <a:buBlip>
                    <a:blip r:embed="rId3"/>
                  </a:buBlip>
                  <a:defRPr sz="3200"/>
                </a:lvl1pPr>
                <a:lvl2pPr marL="742950" indent="-285750">
                  <a:buFontTx/>
                  <a:buBlip>
                    <a:blip r:embed="rId3"/>
                  </a:buBlip>
                  <a:defRPr sz="2400"/>
                </a:lvl2pPr>
              </a:lstStyle>
              <a:p>
                <a:r>
                  <a:rPr lang="en-GB" sz="2000" dirty="0" smtClean="0">
                    <a:latin typeface="Arial" pitchFamily="34" charset="0"/>
                    <a:cs typeface="Arial" pitchFamily="34" charset="0"/>
                  </a:rPr>
                  <a:t>A full GP is O(</a:t>
                </a:r>
                <a14:m>
                  <m:oMath xmlns:m="http://schemas.openxmlformats.org/officeDocument/2006/math">
                    <m:sSup>
                      <m:sSupPr>
                        <m:ctrlPr>
                          <a:rPr lang="en-GB" sz="2000" i="1" smtClean="0">
                            <a:latin typeface="Cambria Math" panose="02040503050406030204" pitchFamily="18" charset="0"/>
                            <a:cs typeface="Arial" pitchFamily="34" charset="0"/>
                          </a:rPr>
                        </m:ctrlPr>
                      </m:sSupPr>
                      <m:e>
                        <m:r>
                          <a:rPr lang="en-GB" sz="2000" b="0" i="1" smtClean="0">
                            <a:latin typeface="Cambria Math" panose="02040503050406030204" pitchFamily="18" charset="0"/>
                            <a:cs typeface="Arial" pitchFamily="34" charset="0"/>
                          </a:rPr>
                          <m:t>𝑛</m:t>
                        </m:r>
                      </m:e>
                      <m:sup>
                        <m:r>
                          <a:rPr lang="en-GB" sz="2000" b="0" i="1" smtClean="0">
                            <a:latin typeface="Cambria Math" panose="02040503050406030204" pitchFamily="18" charset="0"/>
                            <a:cs typeface="Arial" pitchFamily="34" charset="0"/>
                          </a:rPr>
                          <m:t>3</m:t>
                        </m:r>
                      </m:sup>
                    </m:sSup>
                    <m:r>
                      <a:rPr lang="en-GB" sz="2000" b="0" i="1" smtClean="0">
                        <a:latin typeface="Cambria Math" panose="02040503050406030204" pitchFamily="18" charset="0"/>
                        <a:cs typeface="Arial" pitchFamily="34" charset="0"/>
                      </a:rPr>
                      <m:t>)</m:t>
                    </m:r>
                  </m:oMath>
                </a14:m>
                <a:r>
                  <a:rPr lang="en-GB" sz="2000" dirty="0" smtClean="0">
                    <a:latin typeface="Arial" pitchFamily="34" charset="0"/>
                    <a:cs typeface="Arial" pitchFamily="34" charset="0"/>
                  </a:rPr>
                  <a:t>, n is the number of data points</a:t>
                </a:r>
              </a:p>
              <a:p>
                <a:r>
                  <a:rPr lang="en-GB" sz="2000" dirty="0" smtClean="0">
                    <a:latin typeface="Arial" pitchFamily="34" charset="0"/>
                    <a:cs typeface="Arial" pitchFamily="34" charset="0"/>
                  </a:rPr>
                  <a:t>Instead we can approximate it with </a:t>
                </a:r>
                <a:r>
                  <a:rPr lang="en-GB" sz="2000" dirty="0">
                    <a:latin typeface="Arial" pitchFamily="34" charset="0"/>
                    <a:cs typeface="Arial" pitchFamily="34" charset="0"/>
                  </a:rPr>
                  <a:t>O(</a:t>
                </a:r>
                <a14:m>
                  <m:oMath xmlns:m="http://schemas.openxmlformats.org/officeDocument/2006/math">
                    <m:sSup>
                      <m:sSupPr>
                        <m:ctrlPr>
                          <a:rPr lang="en-GB" sz="2000" i="1">
                            <a:latin typeface="Cambria Math" panose="02040503050406030204" pitchFamily="18" charset="0"/>
                            <a:cs typeface="Arial" pitchFamily="34" charset="0"/>
                          </a:rPr>
                        </m:ctrlPr>
                      </m:sSupPr>
                      <m:e>
                        <m:r>
                          <a:rPr lang="en-GB" sz="2000" i="1">
                            <a:latin typeface="Cambria Math" panose="02040503050406030204" pitchFamily="18" charset="0"/>
                            <a:cs typeface="Arial" pitchFamily="34" charset="0"/>
                          </a:rPr>
                          <m:t>𝑛</m:t>
                        </m:r>
                        <m:r>
                          <a:rPr lang="en-GB" sz="2000" b="0" i="1" smtClean="0">
                            <a:latin typeface="Cambria Math" panose="02040503050406030204" pitchFamily="18" charset="0"/>
                            <a:cs typeface="Arial" pitchFamily="34" charset="0"/>
                          </a:rPr>
                          <m:t>𝑚</m:t>
                        </m:r>
                      </m:e>
                      <m:sup>
                        <m:r>
                          <a:rPr lang="en-GB" sz="2000" b="0" i="1" smtClean="0">
                            <a:latin typeface="Cambria Math" panose="02040503050406030204" pitchFamily="18" charset="0"/>
                            <a:cs typeface="Arial" pitchFamily="34" charset="0"/>
                          </a:rPr>
                          <m:t>2</m:t>
                        </m:r>
                      </m:sup>
                    </m:sSup>
                    <m:r>
                      <a:rPr lang="en-GB" sz="2000" i="1">
                        <a:latin typeface="Cambria Math" panose="02040503050406030204" pitchFamily="18" charset="0"/>
                        <a:cs typeface="Arial" pitchFamily="34" charset="0"/>
                      </a:rPr>
                      <m:t>)</m:t>
                    </m:r>
                  </m:oMath>
                </a14:m>
                <a:r>
                  <a:rPr lang="en-GB" sz="2000" dirty="0" smtClean="0">
                    <a:latin typeface="Arial" pitchFamily="34" charset="0"/>
                    <a:cs typeface="Arial" pitchFamily="34" charset="0"/>
                  </a:rPr>
                  <a:t>, where we choose m</a:t>
                </a:r>
              </a:p>
              <a:p>
                <a:r>
                  <a:rPr lang="en-GB" sz="2000" dirty="0" smtClean="0">
                    <a:latin typeface="Arial" pitchFamily="34" charset="0"/>
                    <a:cs typeface="Arial" pitchFamily="34" charset="0"/>
                  </a:rPr>
                  <a:t>As m → n</a:t>
                </a:r>
              </a:p>
              <a:p>
                <a:pPr lvl="1"/>
                <a:r>
                  <a:rPr lang="en-GB" sz="2000" dirty="0" smtClean="0">
                    <a:latin typeface="Arial" pitchFamily="34" charset="0"/>
                    <a:cs typeface="Arial" pitchFamily="34" charset="0"/>
                  </a:rPr>
                  <a:t>the approximation becomes perfect</a:t>
                </a:r>
              </a:p>
              <a:p>
                <a:pPr lvl="1"/>
                <a:r>
                  <a:rPr lang="en-GB" sz="2000" dirty="0" smtClean="0">
                    <a:latin typeface="Arial" pitchFamily="34" charset="0"/>
                    <a:cs typeface="Arial" pitchFamily="34" charset="0"/>
                  </a:rPr>
                  <a:t>complexity returns to cubic</a:t>
                </a:r>
              </a:p>
              <a:p>
                <a:r>
                  <a:rPr lang="en-GB" sz="2000" dirty="0" smtClean="0">
                    <a:latin typeface="Arial" pitchFamily="34" charset="0"/>
                    <a:cs typeface="Arial" pitchFamily="34" charset="0"/>
                  </a:rPr>
                  <a:t>Optimise </a:t>
                </a:r>
                <a14:m>
                  <m:oMath xmlns:m="http://schemas.openxmlformats.org/officeDocument/2006/math">
                    <m:r>
                      <m:rPr>
                        <m:sty m:val="p"/>
                      </m:rPr>
                      <a:rPr lang="el-GR" sz="2000" i="1">
                        <a:latin typeface="Cambria Math" panose="02040503050406030204" pitchFamily="18" charset="0"/>
                        <a:cs typeface="Arial" pitchFamily="34" charset="0"/>
                      </a:rPr>
                      <m:t>θ</m:t>
                    </m:r>
                  </m:oMath>
                </a14:m>
                <a:r>
                  <a:rPr lang="en-GB" sz="2000" dirty="0" smtClean="0">
                    <a:latin typeface="Arial" pitchFamily="34" charset="0"/>
                    <a:cs typeface="Arial" pitchFamily="34" charset="0"/>
                  </a:rPr>
                  <a:t> on small subset</a:t>
                </a:r>
              </a:p>
              <a:p>
                <a:r>
                  <a:rPr lang="en-GB" sz="2000" dirty="0" smtClean="0">
                    <a:latin typeface="Arial" pitchFamily="34" charset="0"/>
                    <a:cs typeface="Arial" pitchFamily="34" charset="0"/>
                  </a:rPr>
                  <a:t>Penalise deviation from original data</a:t>
                </a:r>
              </a:p>
              <a:p>
                <a:r>
                  <a:rPr lang="en-GB" sz="2000" dirty="0" smtClean="0">
                    <a:latin typeface="Arial" pitchFamily="34" charset="0"/>
                    <a:cs typeface="Arial" pitchFamily="34" charset="0"/>
                  </a:rPr>
                  <a:t>Position of “inducing” variables optimised</a:t>
                </a:r>
              </a:p>
              <a:p>
                <a:pPr lvl="1"/>
                <a:endParaRPr lang="en-GB" sz="2000" dirty="0" smtClean="0">
                  <a:latin typeface="Arial" pitchFamily="34" charset="0"/>
                  <a:cs typeface="Arial" pitchFamily="34" charset="0"/>
                </a:endParaRPr>
              </a:p>
            </p:txBody>
          </p:sp>
        </mc:Choice>
        <mc:Fallback xmlns="">
          <p:sp>
            <p:nvSpPr>
              <p:cNvPr id="8" name="Content Placeholder 2"/>
              <p:cNvSpPr>
                <a:spLocks noGrp="1" noRot="1" noChangeAspect="1" noMove="1" noResize="1" noEditPoints="1" noAdjustHandles="1" noChangeArrowheads="1" noChangeShapeType="1" noTextEdit="1"/>
              </p:cNvSpPr>
              <p:nvPr>
                <p:ph idx="4294967295" hasCustomPrompt="1"/>
              </p:nvPr>
            </p:nvSpPr>
            <p:spPr>
              <a:xfrm>
                <a:off x="251520" y="1484784"/>
                <a:ext cx="8459204" cy="4536504"/>
              </a:xfrm>
              <a:blipFill rotWithShape="0">
                <a:blip r:embed="rId4"/>
                <a:stretch>
                  <a:fillRect t="-672"/>
                </a:stretch>
              </a:blipFill>
            </p:spPr>
            <p:txBody>
              <a:bodyPr/>
              <a:lstStyle/>
              <a:p>
                <a:r>
                  <a:rPr lang="en-US">
                    <a:noFill/>
                  </a:rPr>
                  <a:t> </a:t>
                </a:r>
              </a:p>
            </p:txBody>
          </p:sp>
        </mc:Fallback>
      </mc:AlternateContent>
      <p:sp>
        <p:nvSpPr>
          <p:cNvPr id="9" name="Content Placeholder 2"/>
          <p:cNvSpPr txBox="1">
            <a:spLocks/>
          </p:cNvSpPr>
          <p:nvPr/>
        </p:nvSpPr>
        <p:spPr>
          <a:xfrm>
            <a:off x="971600" y="1012417"/>
            <a:ext cx="7344816" cy="7603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2000" u="sng" dirty="0" smtClean="0">
                <a:latin typeface="Arial" pitchFamily="34" charset="0"/>
                <a:cs typeface="Arial" pitchFamily="34" charset="0"/>
              </a:rPr>
              <a:t>Sparse GP approximation</a:t>
            </a:r>
            <a:endParaRPr lang="en-GB" sz="2000" u="sng" dirty="0">
              <a:latin typeface="Arial" pitchFamily="34" charset="0"/>
              <a:cs typeface="Arial" pitchFamily="34" charset="0"/>
            </a:endParaRPr>
          </a:p>
        </p:txBody>
      </p:sp>
      <p:sp>
        <p:nvSpPr>
          <p:cNvPr id="11" name="TextBox 10"/>
          <p:cNvSpPr txBox="1"/>
          <p:nvPr/>
        </p:nvSpPr>
        <p:spPr>
          <a:xfrm>
            <a:off x="2474040" y="5436648"/>
            <a:ext cx="4258200" cy="954107"/>
          </a:xfrm>
          <a:prstGeom prst="rect">
            <a:avLst/>
          </a:prstGeom>
          <a:solidFill>
            <a:schemeClr val="tx1"/>
          </a:solidFill>
        </p:spPr>
        <p:txBody>
          <a:bodyPr wrap="square" rtlCol="0">
            <a:spAutoFit/>
          </a:bodyPr>
          <a:lstStyle/>
          <a:p>
            <a:r>
              <a:rPr lang="en-GB" sz="1400" dirty="0" smtClean="0">
                <a:solidFill>
                  <a:schemeClr val="bg1"/>
                </a:solidFill>
              </a:rPr>
              <a:t>&gt; m=</a:t>
            </a:r>
            <a:r>
              <a:rPr lang="en-GB" sz="1400" dirty="0" err="1" smtClean="0">
                <a:solidFill>
                  <a:schemeClr val="bg1"/>
                </a:solidFill>
              </a:rPr>
              <a:t>Gpy.models.SparseGPRegression</a:t>
            </a:r>
            <a:r>
              <a:rPr lang="en-GB" sz="1400" dirty="0" smtClean="0">
                <a:solidFill>
                  <a:schemeClr val="bg1"/>
                </a:solidFill>
              </a:rPr>
              <a:t>(</a:t>
            </a:r>
            <a:r>
              <a:rPr lang="en-GB" sz="1400" dirty="0" err="1" smtClean="0">
                <a:solidFill>
                  <a:schemeClr val="bg1"/>
                </a:solidFill>
              </a:rPr>
              <a:t>X,Y,k,Z</a:t>
            </a:r>
            <a:r>
              <a:rPr lang="en-GB" sz="1400" dirty="0" smtClean="0">
                <a:solidFill>
                  <a:schemeClr val="bg1"/>
                </a:solidFill>
              </a:rPr>
              <a:t>=z)</a:t>
            </a:r>
          </a:p>
          <a:p>
            <a:r>
              <a:rPr lang="en-GB" sz="1400" dirty="0" smtClean="0">
                <a:solidFill>
                  <a:schemeClr val="bg1"/>
                </a:solidFill>
              </a:rPr>
              <a:t>&gt; </a:t>
            </a:r>
            <a:r>
              <a:rPr lang="en-GB" sz="1400" dirty="0" err="1">
                <a:solidFill>
                  <a:schemeClr val="bg1"/>
                </a:solidFill>
              </a:rPr>
              <a:t>m.ensure_default_constraints</a:t>
            </a:r>
            <a:r>
              <a:rPr lang="en-GB" sz="1400" dirty="0">
                <a:solidFill>
                  <a:schemeClr val="bg1"/>
                </a:solidFill>
              </a:rPr>
              <a:t>()</a:t>
            </a:r>
          </a:p>
          <a:p>
            <a:r>
              <a:rPr lang="en-GB" sz="1400" dirty="0" smtClean="0">
                <a:solidFill>
                  <a:schemeClr val="bg1"/>
                </a:solidFill>
              </a:rPr>
              <a:t>&gt; </a:t>
            </a:r>
            <a:r>
              <a:rPr lang="en-GB" sz="1400" dirty="0" err="1" smtClean="0">
                <a:solidFill>
                  <a:schemeClr val="bg1"/>
                </a:solidFill>
              </a:rPr>
              <a:t>m.optimize</a:t>
            </a:r>
            <a:r>
              <a:rPr lang="en-GB" sz="1400" dirty="0" smtClean="0">
                <a:solidFill>
                  <a:schemeClr val="bg1"/>
                </a:solidFill>
              </a:rPr>
              <a:t>()</a:t>
            </a:r>
          </a:p>
          <a:p>
            <a:r>
              <a:rPr lang="en-GB" sz="1400" dirty="0" smtClean="0">
                <a:solidFill>
                  <a:schemeClr val="bg1"/>
                </a:solidFill>
              </a:rPr>
              <a:t>&gt; </a:t>
            </a:r>
            <a:r>
              <a:rPr lang="en-GB" sz="1400" dirty="0" err="1" smtClean="0">
                <a:solidFill>
                  <a:schemeClr val="bg1"/>
                </a:solidFill>
              </a:rPr>
              <a:t>m.plot</a:t>
            </a:r>
            <a:r>
              <a:rPr lang="en-GB" sz="1400" dirty="0" smtClean="0">
                <a:solidFill>
                  <a:schemeClr val="bg1"/>
                </a:solidFill>
              </a:rPr>
              <a:t>()</a:t>
            </a:r>
            <a:endParaRPr lang="en-US" sz="1400" dirty="0">
              <a:solidFill>
                <a:schemeClr val="bg1"/>
              </a:solidFill>
            </a:endParaRPr>
          </a:p>
        </p:txBody>
      </p:sp>
      <p:sp>
        <p:nvSpPr>
          <p:cNvPr id="12" name="TextBox 11"/>
          <p:cNvSpPr txBox="1"/>
          <p:nvPr/>
        </p:nvSpPr>
        <p:spPr>
          <a:xfrm>
            <a:off x="3779912" y="5035958"/>
            <a:ext cx="1121654" cy="369332"/>
          </a:xfrm>
          <a:prstGeom prst="rect">
            <a:avLst/>
          </a:prstGeom>
          <a:noFill/>
        </p:spPr>
        <p:txBody>
          <a:bodyPr wrap="none" rtlCol="0">
            <a:spAutoFit/>
          </a:bodyPr>
          <a:lstStyle/>
          <a:p>
            <a:r>
              <a:rPr lang="en-GB" dirty="0" smtClean="0"/>
              <a:t>Sparse GP</a:t>
            </a:r>
            <a:endParaRPr lang="en-US" dirty="0"/>
          </a:p>
        </p:txBody>
      </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88007" y="2441080"/>
            <a:ext cx="3755993" cy="2841544"/>
          </a:xfrm>
          <a:prstGeom prst="rect">
            <a:avLst/>
          </a:prstGeom>
        </p:spPr>
      </p:pic>
      <p:sp>
        <p:nvSpPr>
          <p:cNvPr id="6" name="Slide Number Placeholder 5"/>
          <p:cNvSpPr>
            <a:spLocks noGrp="1"/>
          </p:cNvSpPr>
          <p:nvPr>
            <p:ph type="sldNum" sz="quarter" idx="12"/>
          </p:nvPr>
        </p:nvSpPr>
        <p:spPr/>
        <p:txBody>
          <a:bodyPr/>
          <a:lstStyle/>
          <a:p>
            <a:fld id="{77C4773A-C3D5-4549-A6D2-7F1166EF7514}" type="slidenum">
              <a:rPr lang="en-GB" smtClean="0"/>
              <a:pPr/>
              <a:t>15</a:t>
            </a:fld>
            <a:r>
              <a:rPr lang="en-GB" smtClean="0"/>
              <a:t> of 26</a:t>
            </a:r>
            <a:endParaRPr lang="en-GB" dirty="0"/>
          </a:p>
        </p:txBody>
      </p:sp>
    </p:spTree>
    <p:extLst>
      <p:ext uri="{BB962C8B-B14F-4D97-AF65-F5344CB8AC3E}">
        <p14:creationId xmlns:p14="http://schemas.microsoft.com/office/powerpoint/2010/main" val="170065740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6732240" y="548680"/>
            <a:ext cx="2411760" cy="360040"/>
          </a:xfrm>
          <a:prstGeom prst="rect">
            <a:avLst/>
          </a:prstGeom>
          <a:solidFill>
            <a:schemeClr val="bg1">
              <a:lumMod val="85000"/>
            </a:schemeClr>
          </a:solidFill>
          <a:ln>
            <a:solidFill>
              <a:schemeClr val="tx1"/>
            </a:solidFill>
          </a:ln>
          <a:scene3d>
            <a:camera prst="orthographicFront"/>
            <a:lightRig rig="threePt" dir="t"/>
          </a:scene3d>
          <a:sp3d extrusionH="114300" prstMaterial="matte">
            <a:bevelT w="114300" h="177800" prst="relaxedInset"/>
            <a:extrusionClr>
              <a:schemeClr val="tx1"/>
            </a:extrusionClr>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1900" b="1" dirty="0" smtClean="0">
                <a:latin typeface="Baskerville Old Face" pitchFamily="18" charset="0"/>
                <a:ea typeface="+mj-ea"/>
                <a:cs typeface="+mj-cs"/>
              </a:rPr>
              <a:t>2.4 – </a:t>
            </a:r>
            <a:r>
              <a:rPr kumimoji="0" lang="en-GB" sz="1900" b="1" i="0" u="none" strike="noStrike" kern="1200" cap="none" spc="0" normalizeH="0" baseline="0" noProof="0" dirty="0" smtClean="0">
                <a:ln>
                  <a:noFill/>
                </a:ln>
                <a:effectLst/>
                <a:uLnTx/>
                <a:uFillTx/>
                <a:latin typeface="Baskerville Old Face" pitchFamily="18" charset="0"/>
                <a:ea typeface="+mj-ea"/>
                <a:cs typeface="+mj-cs"/>
              </a:rPr>
              <a:t>Multi-output GPs</a:t>
            </a:r>
          </a:p>
        </p:txBody>
      </p:sp>
      <p:sp>
        <p:nvSpPr>
          <p:cNvPr id="8" name="Content Placeholder 2"/>
          <p:cNvSpPr>
            <a:spLocks noGrp="1"/>
          </p:cNvSpPr>
          <p:nvPr>
            <p:ph idx="4294967295"/>
          </p:nvPr>
        </p:nvSpPr>
        <p:spPr>
          <a:xfrm>
            <a:off x="971550" y="1628800"/>
            <a:ext cx="7848600" cy="4536504"/>
          </a:xfrm>
        </p:spPr>
        <p:txBody>
          <a:bodyPr>
            <a:normAutofit/>
          </a:bodyPr>
          <a:lstStyle>
            <a:lvl1pPr marL="342900" indent="-342900">
              <a:buFontTx/>
              <a:buBlip>
                <a:blip r:embed="rId3"/>
              </a:buBlip>
              <a:defRPr sz="3200"/>
            </a:lvl1pPr>
            <a:lvl2pPr marL="742950" indent="-285750">
              <a:buFontTx/>
              <a:buBlip>
                <a:blip r:embed="rId3"/>
              </a:buBlip>
              <a:defRPr sz="2400"/>
            </a:lvl2pPr>
          </a:lstStyle>
          <a:p>
            <a:r>
              <a:rPr lang="en-GB" sz="2000" dirty="0" smtClean="0">
                <a:latin typeface="Arial" pitchFamily="34" charset="0"/>
                <a:cs typeface="Arial" pitchFamily="34" charset="0"/>
              </a:rPr>
              <a:t>GPs with a number of independent outputs</a:t>
            </a:r>
          </a:p>
          <a:p>
            <a:r>
              <a:rPr lang="en-GB" sz="2000" dirty="0" smtClean="0">
                <a:latin typeface="Arial" pitchFamily="34" charset="0"/>
                <a:cs typeface="Arial" pitchFamily="34" charset="0"/>
              </a:rPr>
              <a:t>Stack input vectors</a:t>
            </a:r>
          </a:p>
          <a:p>
            <a:r>
              <a:rPr lang="en-GB" sz="2000" dirty="0" smtClean="0">
                <a:latin typeface="Arial" pitchFamily="34" charset="0"/>
                <a:cs typeface="Arial" pitchFamily="34" charset="0"/>
              </a:rPr>
              <a:t>Block diagonal covariance structure</a:t>
            </a:r>
          </a:p>
          <a:p>
            <a:r>
              <a:rPr lang="en-GB" sz="2000" dirty="0" smtClean="0">
                <a:latin typeface="Arial" pitchFamily="34" charset="0"/>
                <a:cs typeface="Arial" pitchFamily="34" charset="0"/>
              </a:rPr>
              <a:t>Produce covariance function via </a:t>
            </a:r>
            <a:r>
              <a:rPr lang="en-GB" sz="2000" dirty="0" err="1" smtClean="0">
                <a:latin typeface="Arial" pitchFamily="34" charset="0"/>
                <a:cs typeface="Arial" pitchFamily="34" charset="0"/>
              </a:rPr>
              <a:t>kronecker</a:t>
            </a:r>
            <a:r>
              <a:rPr lang="en-GB" sz="2000" dirty="0" smtClean="0">
                <a:latin typeface="Arial" pitchFamily="34" charset="0"/>
                <a:cs typeface="Arial" pitchFamily="34" charset="0"/>
              </a:rPr>
              <a:t> product with identity</a:t>
            </a:r>
          </a:p>
          <a:p>
            <a:r>
              <a:rPr lang="en-GB" sz="2000" dirty="0" smtClean="0">
                <a:latin typeface="Arial" pitchFamily="34" charset="0"/>
                <a:cs typeface="Arial" pitchFamily="34" charset="0"/>
              </a:rPr>
              <a:t>Useful for </a:t>
            </a:r>
            <a:r>
              <a:rPr lang="en-GB" sz="2000" dirty="0" err="1" smtClean="0">
                <a:latin typeface="Arial" pitchFamily="34" charset="0"/>
                <a:cs typeface="Arial" pitchFamily="34" charset="0"/>
              </a:rPr>
              <a:t>markov</a:t>
            </a:r>
            <a:r>
              <a:rPr lang="en-GB" sz="2000" dirty="0" smtClean="0">
                <a:latin typeface="Arial" pitchFamily="34" charset="0"/>
                <a:cs typeface="Arial" pitchFamily="34" charset="0"/>
              </a:rPr>
              <a:t> systems</a:t>
            </a:r>
          </a:p>
          <a:p>
            <a:pPr lvl="1"/>
            <a:endParaRPr lang="en-GB" sz="2000" dirty="0" smtClean="0">
              <a:latin typeface="Arial" pitchFamily="34" charset="0"/>
              <a:cs typeface="Arial" pitchFamily="34" charset="0"/>
            </a:endParaRPr>
          </a:p>
        </p:txBody>
      </p:sp>
      <p:sp>
        <p:nvSpPr>
          <p:cNvPr id="9" name="Content Placeholder 2"/>
          <p:cNvSpPr txBox="1">
            <a:spLocks/>
          </p:cNvSpPr>
          <p:nvPr/>
        </p:nvSpPr>
        <p:spPr>
          <a:xfrm>
            <a:off x="971600" y="1012417"/>
            <a:ext cx="7344816" cy="7603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2000" u="sng" dirty="0" smtClean="0">
                <a:latin typeface="Arial" pitchFamily="34" charset="0"/>
                <a:cs typeface="Arial" pitchFamily="34" charset="0"/>
              </a:rPr>
              <a:t>Multivariate GPs</a:t>
            </a:r>
            <a:endParaRPr lang="en-GB" sz="2000" u="sng" dirty="0">
              <a:latin typeface="Arial" pitchFamily="34" charset="0"/>
              <a:cs typeface="Arial" pitchFamily="34" charset="0"/>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23508" y="3720633"/>
            <a:ext cx="3126164" cy="1526337"/>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61066" y="3784394"/>
            <a:ext cx="1536681" cy="1601946"/>
          </a:xfrm>
          <a:prstGeom prst="rect">
            <a:avLst/>
          </a:prstGeom>
        </p:spPr>
      </p:pic>
      <mc:AlternateContent xmlns:mc="http://schemas.openxmlformats.org/markup-compatibility/2006" xmlns:a14="http://schemas.microsoft.com/office/drawing/2010/main">
        <mc:Choice Requires="a14">
          <p:sp>
            <p:nvSpPr>
              <p:cNvPr id="5" name="TextBox 4"/>
              <p:cNvSpPr txBox="1"/>
              <p:nvPr/>
            </p:nvSpPr>
            <p:spPr>
              <a:xfrm>
                <a:off x="5802741" y="5445224"/>
                <a:ext cx="1057212"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𝐾</m:t>
                      </m:r>
                      <m:r>
                        <a:rPr lang="en-GB" b="0" i="1" smtClean="0">
                          <a:latin typeface="Cambria Math" panose="02040503050406030204" pitchFamily="18" charset="0"/>
                        </a:rPr>
                        <m:t>=</m:t>
                      </m:r>
                      <m:r>
                        <a:rPr lang="en-GB" b="0" i="1" smtClean="0">
                          <a:latin typeface="Cambria Math" panose="02040503050406030204" pitchFamily="18" charset="0"/>
                        </a:rPr>
                        <m:t>𝐼</m:t>
                      </m:r>
                      <m:sSub>
                        <m:sSubPr>
                          <m:ctrlPr>
                            <a:rPr lang="en-GB" b="0" i="1" smtClean="0">
                              <a:latin typeface="Cambria Math" panose="02040503050406030204" pitchFamily="18" charset="0"/>
                            </a:rPr>
                          </m:ctrlPr>
                        </m:sSubPr>
                        <m:e>
                          <m:r>
                            <a:rPr lang="en-GB" b="0" i="1" smtClean="0">
                              <a:latin typeface="Cambria Math" panose="02040503050406030204" pitchFamily="18" charset="0"/>
                            </a:rPr>
                            <m:t>⨂</m:t>
                          </m:r>
                          <m:r>
                            <a:rPr lang="en-GB" b="0" i="1" smtClean="0">
                              <a:latin typeface="Cambria Math" panose="02040503050406030204" pitchFamily="18" charset="0"/>
                            </a:rPr>
                            <m:t>𝐾</m:t>
                          </m:r>
                        </m:e>
                        <m:sub>
                          <m:r>
                            <a:rPr lang="en-GB" b="0" i="1" smtClean="0">
                              <a:latin typeface="Cambria Math" panose="02040503050406030204" pitchFamily="18" charset="0"/>
                            </a:rPr>
                            <m:t>𝑠</m:t>
                          </m:r>
                        </m:sub>
                      </m:sSub>
                    </m:oMath>
                  </m:oMathPara>
                </a14:m>
                <a:endParaRPr lang="en-US" dirty="0"/>
              </a:p>
            </p:txBody>
          </p:sp>
        </mc:Choice>
        <mc:Fallback xmlns="">
          <p:sp>
            <p:nvSpPr>
              <p:cNvPr id="5" name="TextBox 4"/>
              <p:cNvSpPr txBox="1">
                <a:spLocks noRot="1" noChangeAspect="1" noMove="1" noResize="1" noEditPoints="1" noAdjustHandles="1" noChangeArrowheads="1" noChangeShapeType="1" noTextEdit="1"/>
              </p:cNvSpPr>
              <p:nvPr/>
            </p:nvSpPr>
            <p:spPr>
              <a:xfrm>
                <a:off x="5802741" y="5445224"/>
                <a:ext cx="1057212" cy="276999"/>
              </a:xfrm>
              <a:prstGeom prst="rect">
                <a:avLst/>
              </a:prstGeom>
              <a:blipFill rotWithShape="0">
                <a:blip r:embed="rId7"/>
                <a:stretch>
                  <a:fillRect l="-5202" r="-578" b="-1739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p:cNvSpPr txBox="1"/>
              <p:nvPr/>
            </p:nvSpPr>
            <p:spPr>
              <a:xfrm>
                <a:off x="8238055" y="3784394"/>
                <a:ext cx="475771"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GB" i="1">
                              <a:latin typeface="Cambria Math" panose="02040503050406030204" pitchFamily="18" charset="0"/>
                            </a:rPr>
                          </m:ctrlPr>
                        </m:sSubPr>
                        <m:e>
                          <m:r>
                            <a:rPr lang="en-GB" i="1">
                              <a:latin typeface="Cambria Math" panose="02040503050406030204" pitchFamily="18" charset="0"/>
                            </a:rPr>
                            <m:t>𝐾</m:t>
                          </m:r>
                        </m:e>
                        <m:sub>
                          <m:r>
                            <a:rPr lang="en-GB" i="1">
                              <a:latin typeface="Cambria Math" panose="02040503050406030204" pitchFamily="18" charset="0"/>
                            </a:rPr>
                            <m:t>𝑠</m:t>
                          </m:r>
                        </m:sub>
                      </m:sSub>
                    </m:oMath>
                  </m:oMathPara>
                </a14:m>
                <a:endParaRPr lang="en-US" dirty="0"/>
              </a:p>
            </p:txBody>
          </p:sp>
        </mc:Choice>
        <mc:Fallback xmlns="">
          <p:sp>
            <p:nvSpPr>
              <p:cNvPr id="14" name="TextBox 13"/>
              <p:cNvSpPr txBox="1">
                <a:spLocks noRot="1" noChangeAspect="1" noMove="1" noResize="1" noEditPoints="1" noAdjustHandles="1" noChangeArrowheads="1" noChangeShapeType="1" noTextEdit="1"/>
              </p:cNvSpPr>
              <p:nvPr/>
            </p:nvSpPr>
            <p:spPr>
              <a:xfrm>
                <a:off x="8238055" y="3784394"/>
                <a:ext cx="475771" cy="369332"/>
              </a:xfrm>
              <a:prstGeom prst="rect">
                <a:avLst/>
              </a:prstGeom>
              <a:blipFill rotWithShape="0">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Box 14"/>
              <p:cNvSpPr txBox="1"/>
              <p:nvPr/>
            </p:nvSpPr>
            <p:spPr>
              <a:xfrm>
                <a:off x="6655010" y="3754551"/>
                <a:ext cx="333040"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𝐼</m:t>
                      </m:r>
                    </m:oMath>
                  </m:oMathPara>
                </a14:m>
                <a:endParaRPr lang="en-US" dirty="0"/>
              </a:p>
            </p:txBody>
          </p:sp>
        </mc:Choice>
        <mc:Fallback xmlns="">
          <p:sp>
            <p:nvSpPr>
              <p:cNvPr id="15" name="TextBox 14"/>
              <p:cNvSpPr txBox="1">
                <a:spLocks noRot="1" noChangeAspect="1" noMove="1" noResize="1" noEditPoints="1" noAdjustHandles="1" noChangeArrowheads="1" noChangeShapeType="1" noTextEdit="1"/>
              </p:cNvSpPr>
              <p:nvPr/>
            </p:nvSpPr>
            <p:spPr>
              <a:xfrm>
                <a:off x="6655010" y="3754551"/>
                <a:ext cx="333040" cy="369332"/>
              </a:xfrm>
              <a:prstGeom prst="rect">
                <a:avLst/>
              </a:prstGeom>
              <a:blipFill rotWithShape="0">
                <a:blip r:embed="rId9"/>
                <a:stretch>
                  <a:fillRect/>
                </a:stretch>
              </a:blipFill>
            </p:spPr>
            <p:txBody>
              <a:bodyPr/>
              <a:lstStyle/>
              <a:p>
                <a:r>
                  <a:rPr lang="en-US">
                    <a:noFill/>
                  </a:rPr>
                  <a:t> </a:t>
                </a:r>
              </a:p>
            </p:txBody>
          </p:sp>
        </mc:Fallback>
      </mc:AlternateContent>
      <p:pic>
        <p:nvPicPr>
          <p:cNvPr id="13" name="Picture 1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58778" y="3693930"/>
            <a:ext cx="1748682" cy="1660830"/>
          </a:xfrm>
          <a:prstGeom prst="rect">
            <a:avLst/>
          </a:prstGeom>
        </p:spPr>
      </p:pic>
      <p:pic>
        <p:nvPicPr>
          <p:cNvPr id="16" name="Picture 1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490697" y="3784394"/>
            <a:ext cx="364045" cy="1620974"/>
          </a:xfrm>
          <a:prstGeom prst="rect">
            <a:avLst/>
          </a:prstGeom>
        </p:spPr>
      </p:pic>
      <mc:AlternateContent xmlns:mc="http://schemas.openxmlformats.org/markup-compatibility/2006" xmlns:a14="http://schemas.microsoft.com/office/drawing/2010/main">
        <mc:Choice Requires="a14">
          <p:sp>
            <p:nvSpPr>
              <p:cNvPr id="17" name="TextBox 16"/>
              <p:cNvSpPr txBox="1"/>
              <p:nvPr/>
            </p:nvSpPr>
            <p:spPr>
              <a:xfrm>
                <a:off x="22679" y="4448145"/>
                <a:ext cx="444865"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𝑋</m:t>
                      </m:r>
                      <m:r>
                        <a:rPr lang="en-GB" b="0" i="1" smtClean="0">
                          <a:latin typeface="Cambria Math" panose="02040503050406030204" pitchFamily="18" charset="0"/>
                        </a:rPr>
                        <m:t>=</m:t>
                      </m:r>
                    </m:oMath>
                  </m:oMathPara>
                </a14:m>
                <a:endParaRPr lang="en-US" dirty="0"/>
              </a:p>
            </p:txBody>
          </p:sp>
        </mc:Choice>
        <mc:Fallback xmlns="">
          <p:sp>
            <p:nvSpPr>
              <p:cNvPr id="17" name="TextBox 16"/>
              <p:cNvSpPr txBox="1">
                <a:spLocks noRot="1" noChangeAspect="1" noMove="1" noResize="1" noEditPoints="1" noAdjustHandles="1" noChangeArrowheads="1" noChangeShapeType="1" noTextEdit="1"/>
              </p:cNvSpPr>
              <p:nvPr/>
            </p:nvSpPr>
            <p:spPr>
              <a:xfrm>
                <a:off x="22679" y="4448145"/>
                <a:ext cx="444865" cy="276999"/>
              </a:xfrm>
              <a:prstGeom prst="rect">
                <a:avLst/>
              </a:prstGeom>
              <a:blipFill rotWithShape="0">
                <a:blip r:embed="rId12"/>
                <a:stretch>
                  <a:fillRect l="-12329" r="-4110" b="-6667"/>
                </a:stretch>
              </a:blipFill>
            </p:spPr>
            <p:txBody>
              <a:bodyPr/>
              <a:lstStyle/>
              <a:p>
                <a:r>
                  <a:rPr lang="en-US">
                    <a:noFill/>
                  </a:rPr>
                  <a:t> </a:t>
                </a:r>
              </a:p>
            </p:txBody>
          </p:sp>
        </mc:Fallback>
      </mc:AlternateContent>
      <p:sp>
        <p:nvSpPr>
          <p:cNvPr id="11" name="Slide Number Placeholder 10"/>
          <p:cNvSpPr>
            <a:spLocks noGrp="1"/>
          </p:cNvSpPr>
          <p:nvPr>
            <p:ph type="sldNum" sz="quarter" idx="12"/>
          </p:nvPr>
        </p:nvSpPr>
        <p:spPr/>
        <p:txBody>
          <a:bodyPr/>
          <a:lstStyle/>
          <a:p>
            <a:fld id="{77C4773A-C3D5-4549-A6D2-7F1166EF7514}" type="slidenum">
              <a:rPr lang="en-GB" smtClean="0"/>
              <a:pPr/>
              <a:t>16</a:t>
            </a:fld>
            <a:r>
              <a:rPr lang="en-GB" smtClean="0"/>
              <a:t> of 26</a:t>
            </a:r>
            <a:endParaRPr lang="en-GB" dirty="0"/>
          </a:p>
        </p:txBody>
      </p:sp>
      <p:sp>
        <p:nvSpPr>
          <p:cNvPr id="2" name="Rectangle 1"/>
          <p:cNvSpPr/>
          <p:nvPr/>
        </p:nvSpPr>
        <p:spPr>
          <a:xfrm>
            <a:off x="1547664" y="3754193"/>
            <a:ext cx="504056" cy="14924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490697" y="4864225"/>
            <a:ext cx="2007050" cy="5809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a:off x="5076056" y="3754192"/>
            <a:ext cx="504056" cy="14924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p:cNvSpPr/>
          <p:nvPr/>
        </p:nvSpPr>
        <p:spPr>
          <a:xfrm>
            <a:off x="6211184" y="4725145"/>
            <a:ext cx="1169128" cy="4295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p:cNvSpPr/>
          <p:nvPr/>
        </p:nvSpPr>
        <p:spPr>
          <a:xfrm>
            <a:off x="7000983" y="3980314"/>
            <a:ext cx="504056" cy="14924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p:nvSpPr>
        <p:spPr>
          <a:xfrm>
            <a:off x="733508" y="3939218"/>
            <a:ext cx="864096" cy="215820"/>
          </a:xfrm>
          <a:prstGeom prst="rect">
            <a:avLst/>
          </a:prstGeom>
          <a:no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p:cNvSpPr/>
          <p:nvPr/>
        </p:nvSpPr>
        <p:spPr>
          <a:xfrm>
            <a:off x="733508" y="4370858"/>
            <a:ext cx="814156" cy="224023"/>
          </a:xfrm>
          <a:prstGeom prst="rect">
            <a:avLst/>
          </a:prstGeom>
          <a:no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p:cNvSpPr/>
          <p:nvPr/>
        </p:nvSpPr>
        <p:spPr>
          <a:xfrm>
            <a:off x="733508" y="4832680"/>
            <a:ext cx="864096" cy="322044"/>
          </a:xfrm>
          <a:prstGeom prst="rect">
            <a:avLst/>
          </a:prstGeom>
          <a:no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309099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0" y="544365"/>
            <a:ext cx="4499992" cy="360040"/>
          </a:xfrm>
          <a:prstGeom prst="rect">
            <a:avLst/>
          </a:prstGeom>
          <a:solidFill>
            <a:schemeClr val="bg1">
              <a:lumMod val="85000"/>
            </a:schemeClr>
          </a:solidFill>
          <a:ln>
            <a:solidFill>
              <a:schemeClr val="tx1"/>
            </a:solidFill>
          </a:ln>
          <a:scene3d>
            <a:camera prst="orthographicFront"/>
            <a:lightRig rig="threePt" dir="t"/>
          </a:scene3d>
          <a:sp3d extrusionH="114300" prstMaterial="matte">
            <a:bevelT w="114300" h="177800" prst="relaxedInset"/>
            <a:extrusionClr>
              <a:schemeClr val="tx1"/>
            </a:extrusionClr>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1900" b="1" dirty="0" smtClean="0">
                <a:latin typeface="Baskerville Old Face" pitchFamily="18" charset="0"/>
                <a:ea typeface="+mj-ea"/>
                <a:cs typeface="+mj-cs"/>
              </a:rPr>
              <a:t>3.1 - </a:t>
            </a:r>
            <a:r>
              <a:rPr kumimoji="0" lang="en-GB" sz="1900" b="1" i="0" u="none" strike="noStrike" kern="1200" cap="none" spc="0" normalizeH="0" baseline="0" noProof="0" dirty="0" smtClean="0">
                <a:ln>
                  <a:noFill/>
                </a:ln>
                <a:effectLst/>
                <a:uLnTx/>
                <a:uFillTx/>
                <a:latin typeface="Baskerville Old Face" pitchFamily="18" charset="0"/>
                <a:ea typeface="+mj-ea"/>
                <a:cs typeface="+mj-cs"/>
              </a:rPr>
              <a:t>Likelihoods</a:t>
            </a:r>
          </a:p>
        </p:txBody>
      </p:sp>
      <p:sp>
        <p:nvSpPr>
          <p:cNvPr id="8" name="Content Placeholder 2"/>
          <p:cNvSpPr>
            <a:spLocks noGrp="1"/>
          </p:cNvSpPr>
          <p:nvPr>
            <p:ph idx="4294967295"/>
          </p:nvPr>
        </p:nvSpPr>
        <p:spPr>
          <a:xfrm>
            <a:off x="971550" y="1628800"/>
            <a:ext cx="7848600" cy="4536504"/>
          </a:xfrm>
        </p:spPr>
        <p:txBody>
          <a:bodyPr>
            <a:normAutofit/>
          </a:bodyPr>
          <a:lstStyle>
            <a:lvl1pPr marL="342900" indent="-342900">
              <a:buFontTx/>
              <a:buBlip>
                <a:blip r:embed="rId3"/>
              </a:buBlip>
              <a:defRPr sz="3200"/>
            </a:lvl1pPr>
            <a:lvl2pPr marL="742950" indent="-285750">
              <a:buFontTx/>
              <a:buBlip>
                <a:blip r:embed="rId3"/>
              </a:buBlip>
              <a:defRPr sz="2400"/>
            </a:lvl2pPr>
          </a:lstStyle>
          <a:p>
            <a:r>
              <a:rPr lang="en-GB" sz="2000" dirty="0" smtClean="0">
                <a:latin typeface="Arial" pitchFamily="34" charset="0"/>
                <a:cs typeface="Arial" pitchFamily="34" charset="0"/>
              </a:rPr>
              <a:t>Classification implies non-Gaussian likelihoods</a:t>
            </a:r>
            <a:endParaRPr lang="en-GB" sz="2000" dirty="0">
              <a:latin typeface="Arial" pitchFamily="34" charset="0"/>
              <a:cs typeface="Arial" pitchFamily="34" charset="0"/>
            </a:endParaRPr>
          </a:p>
          <a:p>
            <a:r>
              <a:rPr lang="en-GB" sz="2000" dirty="0" smtClean="0">
                <a:latin typeface="Arial" pitchFamily="34" charset="0"/>
                <a:cs typeface="Arial" pitchFamily="34" charset="0"/>
              </a:rPr>
              <a:t>No analytic solution</a:t>
            </a:r>
          </a:p>
          <a:p>
            <a:r>
              <a:rPr lang="en-GB" sz="2000" dirty="0" smtClean="0">
                <a:latin typeface="Arial" pitchFamily="34" charset="0"/>
                <a:cs typeface="Arial" pitchFamily="34" charset="0"/>
              </a:rPr>
              <a:t>Approximate likelihood by product of Gaussians</a:t>
            </a:r>
          </a:p>
          <a:p>
            <a:r>
              <a:rPr lang="en-GB" sz="2000" dirty="0" smtClean="0">
                <a:latin typeface="Arial" pitchFamily="34" charset="0"/>
                <a:cs typeface="Arial" pitchFamily="34" charset="0"/>
              </a:rPr>
              <a:t>Minimise KL divergence of approximate likelihood</a:t>
            </a:r>
          </a:p>
          <a:p>
            <a:r>
              <a:rPr lang="en-GB" sz="2000" dirty="0" smtClean="0">
                <a:latin typeface="Arial" pitchFamily="34" charset="0"/>
                <a:cs typeface="Arial" pitchFamily="34" charset="0"/>
              </a:rPr>
              <a:t>Also encode the fact that values must lie between 0 and 1</a:t>
            </a:r>
          </a:p>
        </p:txBody>
      </p:sp>
      <p:sp>
        <p:nvSpPr>
          <p:cNvPr id="9" name="Content Placeholder 2"/>
          <p:cNvSpPr txBox="1">
            <a:spLocks/>
          </p:cNvSpPr>
          <p:nvPr/>
        </p:nvSpPr>
        <p:spPr>
          <a:xfrm>
            <a:off x="971600" y="1012417"/>
            <a:ext cx="7344816" cy="47236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2000" u="sng" dirty="0" smtClean="0">
                <a:latin typeface="Arial" pitchFamily="34" charset="0"/>
                <a:cs typeface="Arial" pitchFamily="34" charset="0"/>
              </a:rPr>
              <a:t>Non-Gaussian Likelihoods</a:t>
            </a:r>
            <a:endParaRPr lang="en-GB" sz="2000" u="sng" dirty="0">
              <a:latin typeface="Arial" pitchFamily="34" charset="0"/>
              <a:cs typeface="Arial" pitchFamily="34" charset="0"/>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03648" y="3548054"/>
            <a:ext cx="3625113" cy="2725262"/>
          </a:xfrm>
          <a:prstGeom prst="rect">
            <a:avLst/>
          </a:prstGeom>
        </p:spPr>
      </p:pic>
      <p:sp>
        <p:nvSpPr>
          <p:cNvPr id="10" name="TextBox 9"/>
          <p:cNvSpPr txBox="1"/>
          <p:nvPr/>
        </p:nvSpPr>
        <p:spPr>
          <a:xfrm>
            <a:off x="5460860" y="4446404"/>
            <a:ext cx="3575636" cy="1384995"/>
          </a:xfrm>
          <a:prstGeom prst="rect">
            <a:avLst/>
          </a:prstGeom>
          <a:solidFill>
            <a:schemeClr val="tx1"/>
          </a:solidFill>
        </p:spPr>
        <p:txBody>
          <a:bodyPr wrap="square" rtlCol="0">
            <a:spAutoFit/>
          </a:bodyPr>
          <a:lstStyle/>
          <a:p>
            <a:r>
              <a:rPr lang="en-GB" sz="1400" dirty="0" smtClean="0">
                <a:solidFill>
                  <a:schemeClr val="bg1"/>
                </a:solidFill>
              </a:rPr>
              <a:t>&gt; m=</a:t>
            </a:r>
            <a:r>
              <a:rPr lang="en-GB" sz="1400" dirty="0" err="1" smtClean="0">
                <a:solidFill>
                  <a:schemeClr val="bg1"/>
                </a:solidFill>
              </a:rPr>
              <a:t>Gpy.models.GPClassification</a:t>
            </a:r>
            <a:r>
              <a:rPr lang="en-GB" sz="1400" dirty="0" smtClean="0">
                <a:solidFill>
                  <a:schemeClr val="bg1"/>
                </a:solidFill>
              </a:rPr>
              <a:t>(</a:t>
            </a:r>
            <a:r>
              <a:rPr lang="en-GB" sz="1400" dirty="0" err="1" smtClean="0">
                <a:solidFill>
                  <a:schemeClr val="bg1"/>
                </a:solidFill>
              </a:rPr>
              <a:t>X,Y,k</a:t>
            </a:r>
            <a:r>
              <a:rPr lang="en-GB" sz="1400" dirty="0" smtClean="0">
                <a:solidFill>
                  <a:schemeClr val="bg1"/>
                </a:solidFill>
              </a:rPr>
              <a:t>)</a:t>
            </a:r>
          </a:p>
          <a:p>
            <a:r>
              <a:rPr lang="en-GB" sz="1400" dirty="0" smtClean="0">
                <a:solidFill>
                  <a:schemeClr val="bg1"/>
                </a:solidFill>
              </a:rPr>
              <a:t>&gt; </a:t>
            </a:r>
            <a:r>
              <a:rPr lang="en-GB" sz="1400" dirty="0" err="1">
                <a:solidFill>
                  <a:schemeClr val="bg1"/>
                </a:solidFill>
              </a:rPr>
              <a:t>m.ensure_default_constraints</a:t>
            </a:r>
            <a:r>
              <a:rPr lang="en-GB" sz="1400" dirty="0">
                <a:solidFill>
                  <a:schemeClr val="bg1"/>
                </a:solidFill>
              </a:rPr>
              <a:t>()</a:t>
            </a:r>
          </a:p>
          <a:p>
            <a:r>
              <a:rPr lang="en-GB" sz="1400" dirty="0" smtClean="0">
                <a:solidFill>
                  <a:schemeClr val="bg1"/>
                </a:solidFill>
              </a:rPr>
              <a:t>&gt; for </a:t>
            </a:r>
            <a:r>
              <a:rPr lang="en-GB" sz="1400" dirty="0" err="1" smtClean="0">
                <a:solidFill>
                  <a:schemeClr val="bg1"/>
                </a:solidFill>
              </a:rPr>
              <a:t>i</a:t>
            </a:r>
            <a:r>
              <a:rPr lang="en-GB" sz="1400" dirty="0" smtClean="0">
                <a:solidFill>
                  <a:schemeClr val="bg1"/>
                </a:solidFill>
              </a:rPr>
              <a:t> in range(10):</a:t>
            </a:r>
          </a:p>
          <a:p>
            <a:r>
              <a:rPr lang="en-GB" sz="1400" dirty="0" smtClean="0">
                <a:solidFill>
                  <a:schemeClr val="bg1"/>
                </a:solidFill>
              </a:rPr>
              <a:t>&gt;    </a:t>
            </a:r>
            <a:r>
              <a:rPr lang="en-GB" sz="1400" dirty="0" err="1" smtClean="0">
                <a:solidFill>
                  <a:schemeClr val="bg1"/>
                </a:solidFill>
              </a:rPr>
              <a:t>m.update_likelihood_approximation</a:t>
            </a:r>
            <a:r>
              <a:rPr lang="en-GB" sz="1400" dirty="0" smtClean="0">
                <a:solidFill>
                  <a:schemeClr val="bg1"/>
                </a:solidFill>
              </a:rPr>
              <a:t>()</a:t>
            </a:r>
          </a:p>
          <a:p>
            <a:r>
              <a:rPr lang="en-GB" sz="1400" dirty="0" smtClean="0">
                <a:solidFill>
                  <a:schemeClr val="bg1"/>
                </a:solidFill>
              </a:rPr>
              <a:t>&gt;    </a:t>
            </a:r>
            <a:r>
              <a:rPr lang="en-GB" sz="1400" dirty="0" err="1" smtClean="0">
                <a:solidFill>
                  <a:schemeClr val="bg1"/>
                </a:solidFill>
              </a:rPr>
              <a:t>m.optimise</a:t>
            </a:r>
            <a:r>
              <a:rPr lang="en-GB" sz="1400" dirty="0" smtClean="0">
                <a:solidFill>
                  <a:schemeClr val="bg1"/>
                </a:solidFill>
              </a:rPr>
              <a:t>()</a:t>
            </a:r>
          </a:p>
          <a:p>
            <a:r>
              <a:rPr lang="en-GB" sz="1400" dirty="0" smtClean="0">
                <a:solidFill>
                  <a:schemeClr val="bg1"/>
                </a:solidFill>
              </a:rPr>
              <a:t>&gt; </a:t>
            </a:r>
            <a:r>
              <a:rPr lang="en-GB" sz="1400" dirty="0" err="1" smtClean="0">
                <a:solidFill>
                  <a:schemeClr val="bg1"/>
                </a:solidFill>
              </a:rPr>
              <a:t>m.plot</a:t>
            </a:r>
            <a:r>
              <a:rPr lang="en-GB" sz="1400" dirty="0" smtClean="0">
                <a:solidFill>
                  <a:schemeClr val="bg1"/>
                </a:solidFill>
              </a:rPr>
              <a:t>()</a:t>
            </a:r>
            <a:endParaRPr lang="en-US" sz="1400" dirty="0">
              <a:solidFill>
                <a:schemeClr val="bg1"/>
              </a:solidFill>
            </a:endParaRPr>
          </a:p>
        </p:txBody>
      </p:sp>
      <p:sp>
        <p:nvSpPr>
          <p:cNvPr id="11" name="TextBox 10"/>
          <p:cNvSpPr txBox="1"/>
          <p:nvPr/>
        </p:nvSpPr>
        <p:spPr>
          <a:xfrm>
            <a:off x="6543936" y="4005064"/>
            <a:ext cx="1340432" cy="369332"/>
          </a:xfrm>
          <a:prstGeom prst="rect">
            <a:avLst/>
          </a:prstGeom>
          <a:noFill/>
        </p:spPr>
        <p:txBody>
          <a:bodyPr wrap="none" rtlCol="0">
            <a:spAutoFit/>
          </a:bodyPr>
          <a:lstStyle/>
          <a:p>
            <a:r>
              <a:rPr lang="en-GB" dirty="0" smtClean="0"/>
              <a:t>GP Classifier</a:t>
            </a:r>
            <a:endParaRPr lang="en-US" dirty="0"/>
          </a:p>
        </p:txBody>
      </p:sp>
      <p:sp>
        <p:nvSpPr>
          <p:cNvPr id="6" name="Slide Number Placeholder 5"/>
          <p:cNvSpPr>
            <a:spLocks noGrp="1"/>
          </p:cNvSpPr>
          <p:nvPr>
            <p:ph type="sldNum" sz="quarter" idx="12"/>
          </p:nvPr>
        </p:nvSpPr>
        <p:spPr/>
        <p:txBody>
          <a:bodyPr/>
          <a:lstStyle/>
          <a:p>
            <a:fld id="{77C4773A-C3D5-4549-A6D2-7F1166EF7514}" type="slidenum">
              <a:rPr lang="en-GB" smtClean="0"/>
              <a:pPr/>
              <a:t>17</a:t>
            </a:fld>
            <a:r>
              <a:rPr lang="en-GB" smtClean="0"/>
              <a:t> of 26</a:t>
            </a:r>
            <a:endParaRPr lang="en-GB" dirty="0"/>
          </a:p>
        </p:txBody>
      </p:sp>
    </p:spTree>
    <p:extLst>
      <p:ext uri="{BB962C8B-B14F-4D97-AF65-F5344CB8AC3E}">
        <p14:creationId xmlns:p14="http://schemas.microsoft.com/office/powerpoint/2010/main" val="316937996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4499992" y="544365"/>
            <a:ext cx="4644008" cy="360040"/>
          </a:xfrm>
          <a:prstGeom prst="rect">
            <a:avLst/>
          </a:prstGeom>
          <a:solidFill>
            <a:schemeClr val="bg1">
              <a:lumMod val="85000"/>
            </a:schemeClr>
          </a:solidFill>
          <a:ln>
            <a:solidFill>
              <a:schemeClr val="tx1"/>
            </a:solidFill>
          </a:ln>
          <a:scene3d>
            <a:camera prst="orthographicFront"/>
            <a:lightRig rig="threePt" dir="t"/>
          </a:scene3d>
          <a:sp3d extrusionH="114300" prstMaterial="matte">
            <a:bevelT w="114300" h="177800" prst="relaxedInset"/>
            <a:extrusionClr>
              <a:schemeClr val="tx1"/>
            </a:extrusionClr>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1900" b="1" dirty="0" smtClean="0">
                <a:latin typeface="Baskerville Old Face" pitchFamily="18" charset="0"/>
                <a:ea typeface="+mj-ea"/>
                <a:cs typeface="+mj-cs"/>
              </a:rPr>
              <a:t>3.2 - </a:t>
            </a:r>
            <a:r>
              <a:rPr kumimoji="0" lang="en-GB" sz="1900" b="1" i="0" u="none" strike="noStrike" kern="1200" cap="none" spc="0" normalizeH="0" baseline="0" noProof="0" dirty="0" smtClean="0">
                <a:ln>
                  <a:noFill/>
                </a:ln>
                <a:effectLst/>
                <a:uLnTx/>
                <a:uFillTx/>
                <a:latin typeface="Baskerville Old Face" pitchFamily="18" charset="0"/>
                <a:ea typeface="+mj-ea"/>
                <a:cs typeface="+mj-cs"/>
              </a:rPr>
              <a:t>Speed</a:t>
            </a:r>
          </a:p>
        </p:txBody>
      </p:sp>
      <p:sp>
        <p:nvSpPr>
          <p:cNvPr id="8" name="Content Placeholder 2"/>
          <p:cNvSpPr>
            <a:spLocks noGrp="1"/>
          </p:cNvSpPr>
          <p:nvPr>
            <p:ph idx="4294967295"/>
          </p:nvPr>
        </p:nvSpPr>
        <p:spPr>
          <a:xfrm>
            <a:off x="971550" y="1628800"/>
            <a:ext cx="7848600" cy="4536504"/>
          </a:xfrm>
        </p:spPr>
        <p:txBody>
          <a:bodyPr>
            <a:normAutofit/>
          </a:bodyPr>
          <a:lstStyle>
            <a:lvl1pPr marL="342900" indent="-342900">
              <a:buFontTx/>
              <a:buBlip>
                <a:blip r:embed="rId3"/>
              </a:buBlip>
              <a:defRPr sz="3200"/>
            </a:lvl1pPr>
            <a:lvl2pPr marL="742950" indent="-285750">
              <a:buFontTx/>
              <a:buBlip>
                <a:blip r:embed="rId3"/>
              </a:buBlip>
              <a:defRPr sz="2400"/>
            </a:lvl2pPr>
          </a:lstStyle>
          <a:p>
            <a:r>
              <a:rPr lang="en-GB" sz="2000" dirty="0" smtClean="0">
                <a:latin typeface="Arial" pitchFamily="34" charset="0"/>
                <a:cs typeface="Arial" pitchFamily="34" charset="0"/>
              </a:rPr>
              <a:t>GP classification can be slow</a:t>
            </a:r>
          </a:p>
          <a:p>
            <a:r>
              <a:rPr lang="en-GB" sz="2000" dirty="0" smtClean="0">
                <a:latin typeface="Arial" pitchFamily="34" charset="0"/>
                <a:cs typeface="Arial" pitchFamily="34" charset="0"/>
              </a:rPr>
              <a:t>Can use sparse approximation from earlier</a:t>
            </a:r>
          </a:p>
          <a:p>
            <a:r>
              <a:rPr lang="en-GB" sz="2000" dirty="0" smtClean="0">
                <a:latin typeface="Arial" pitchFamily="34" charset="0"/>
                <a:cs typeface="Arial" pitchFamily="34" charset="0"/>
              </a:rPr>
              <a:t>Same iterative optimization</a:t>
            </a:r>
          </a:p>
        </p:txBody>
      </p:sp>
      <p:sp>
        <p:nvSpPr>
          <p:cNvPr id="9" name="Content Placeholder 2"/>
          <p:cNvSpPr txBox="1">
            <a:spLocks/>
          </p:cNvSpPr>
          <p:nvPr/>
        </p:nvSpPr>
        <p:spPr>
          <a:xfrm>
            <a:off x="971600" y="1012417"/>
            <a:ext cx="7344816" cy="54437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2000" u="sng" dirty="0" smtClean="0">
                <a:latin typeface="Arial" pitchFamily="34" charset="0"/>
                <a:cs typeface="Arial" pitchFamily="34" charset="0"/>
              </a:rPr>
              <a:t>Sparse Classification</a:t>
            </a:r>
            <a:endParaRPr lang="en-GB" sz="2000" u="sng" dirty="0">
              <a:latin typeface="Arial" pitchFamily="34" charset="0"/>
              <a:cs typeface="Arial" pitchFamily="34" charset="0"/>
            </a:endParaRPr>
          </a:p>
        </p:txBody>
      </p:sp>
      <p:sp>
        <p:nvSpPr>
          <p:cNvPr id="6" name="TextBox 5"/>
          <p:cNvSpPr txBox="1"/>
          <p:nvPr/>
        </p:nvSpPr>
        <p:spPr>
          <a:xfrm>
            <a:off x="539553" y="3861048"/>
            <a:ext cx="4112518" cy="1384995"/>
          </a:xfrm>
          <a:prstGeom prst="rect">
            <a:avLst/>
          </a:prstGeom>
          <a:solidFill>
            <a:schemeClr val="tx1"/>
          </a:solidFill>
        </p:spPr>
        <p:txBody>
          <a:bodyPr wrap="square" rtlCol="0">
            <a:spAutoFit/>
          </a:bodyPr>
          <a:lstStyle/>
          <a:p>
            <a:r>
              <a:rPr lang="en-GB" sz="1400" dirty="0" smtClean="0">
                <a:solidFill>
                  <a:schemeClr val="bg1"/>
                </a:solidFill>
              </a:rPr>
              <a:t>&gt; m=</a:t>
            </a:r>
            <a:r>
              <a:rPr lang="en-GB" sz="1400" dirty="0" err="1" smtClean="0">
                <a:solidFill>
                  <a:schemeClr val="bg1"/>
                </a:solidFill>
              </a:rPr>
              <a:t>Gpy.models.SparseGPClassification</a:t>
            </a:r>
            <a:r>
              <a:rPr lang="en-GB" sz="1400" dirty="0" smtClean="0">
                <a:solidFill>
                  <a:schemeClr val="bg1"/>
                </a:solidFill>
              </a:rPr>
              <a:t>(</a:t>
            </a:r>
            <a:r>
              <a:rPr lang="en-GB" sz="1400" dirty="0" err="1" smtClean="0">
                <a:solidFill>
                  <a:schemeClr val="bg1"/>
                </a:solidFill>
              </a:rPr>
              <a:t>X,Y,k,Z</a:t>
            </a:r>
            <a:r>
              <a:rPr lang="en-GB" sz="1400" dirty="0" smtClean="0">
                <a:solidFill>
                  <a:schemeClr val="bg1"/>
                </a:solidFill>
              </a:rPr>
              <a:t>)</a:t>
            </a:r>
          </a:p>
          <a:p>
            <a:r>
              <a:rPr lang="en-GB" sz="1400" dirty="0" smtClean="0">
                <a:solidFill>
                  <a:schemeClr val="bg1"/>
                </a:solidFill>
              </a:rPr>
              <a:t>&gt; </a:t>
            </a:r>
            <a:r>
              <a:rPr lang="en-GB" sz="1400" dirty="0" err="1">
                <a:solidFill>
                  <a:schemeClr val="bg1"/>
                </a:solidFill>
              </a:rPr>
              <a:t>m.ensure_default_constraints</a:t>
            </a:r>
            <a:r>
              <a:rPr lang="en-GB" sz="1400" dirty="0">
                <a:solidFill>
                  <a:schemeClr val="bg1"/>
                </a:solidFill>
              </a:rPr>
              <a:t>()</a:t>
            </a:r>
          </a:p>
          <a:p>
            <a:r>
              <a:rPr lang="en-GB" sz="1400" dirty="0" smtClean="0">
                <a:solidFill>
                  <a:schemeClr val="bg1"/>
                </a:solidFill>
              </a:rPr>
              <a:t>&gt; for </a:t>
            </a:r>
            <a:r>
              <a:rPr lang="en-GB" sz="1400" dirty="0" err="1" smtClean="0">
                <a:solidFill>
                  <a:schemeClr val="bg1"/>
                </a:solidFill>
              </a:rPr>
              <a:t>i</a:t>
            </a:r>
            <a:r>
              <a:rPr lang="en-GB" sz="1400" dirty="0" smtClean="0">
                <a:solidFill>
                  <a:schemeClr val="bg1"/>
                </a:solidFill>
              </a:rPr>
              <a:t> in range(10):</a:t>
            </a:r>
          </a:p>
          <a:p>
            <a:r>
              <a:rPr lang="en-GB" sz="1400" dirty="0" smtClean="0">
                <a:solidFill>
                  <a:schemeClr val="bg1"/>
                </a:solidFill>
              </a:rPr>
              <a:t>&gt;    </a:t>
            </a:r>
            <a:r>
              <a:rPr lang="en-GB" sz="1400" dirty="0" err="1" smtClean="0">
                <a:solidFill>
                  <a:schemeClr val="bg1"/>
                </a:solidFill>
              </a:rPr>
              <a:t>m.update_likelihood_approximation</a:t>
            </a:r>
            <a:r>
              <a:rPr lang="en-GB" sz="1400" dirty="0" smtClean="0">
                <a:solidFill>
                  <a:schemeClr val="bg1"/>
                </a:solidFill>
              </a:rPr>
              <a:t>()</a:t>
            </a:r>
          </a:p>
          <a:p>
            <a:r>
              <a:rPr lang="en-GB" sz="1400" dirty="0" smtClean="0">
                <a:solidFill>
                  <a:schemeClr val="bg1"/>
                </a:solidFill>
              </a:rPr>
              <a:t>&gt;    </a:t>
            </a:r>
            <a:r>
              <a:rPr lang="en-GB" sz="1400" dirty="0" err="1" smtClean="0">
                <a:solidFill>
                  <a:schemeClr val="bg1"/>
                </a:solidFill>
              </a:rPr>
              <a:t>m.optimise</a:t>
            </a:r>
            <a:r>
              <a:rPr lang="en-GB" sz="1400" dirty="0" smtClean="0">
                <a:solidFill>
                  <a:schemeClr val="bg1"/>
                </a:solidFill>
              </a:rPr>
              <a:t>()</a:t>
            </a:r>
          </a:p>
          <a:p>
            <a:r>
              <a:rPr lang="en-GB" sz="1400" dirty="0" smtClean="0">
                <a:solidFill>
                  <a:schemeClr val="bg1"/>
                </a:solidFill>
              </a:rPr>
              <a:t>&gt; </a:t>
            </a:r>
            <a:r>
              <a:rPr lang="en-GB" sz="1400" dirty="0" err="1" smtClean="0">
                <a:solidFill>
                  <a:schemeClr val="bg1"/>
                </a:solidFill>
              </a:rPr>
              <a:t>m.plot</a:t>
            </a:r>
            <a:r>
              <a:rPr lang="en-GB" sz="1400" dirty="0" smtClean="0">
                <a:solidFill>
                  <a:schemeClr val="bg1"/>
                </a:solidFill>
              </a:rPr>
              <a:t>()</a:t>
            </a:r>
            <a:endParaRPr lang="en-US" sz="1400" dirty="0">
              <a:solidFill>
                <a:schemeClr val="bg1"/>
              </a:solidFill>
            </a:endParaRPr>
          </a:p>
        </p:txBody>
      </p:sp>
      <p:sp>
        <p:nvSpPr>
          <p:cNvPr id="10" name="TextBox 9"/>
          <p:cNvSpPr txBox="1"/>
          <p:nvPr/>
        </p:nvSpPr>
        <p:spPr>
          <a:xfrm>
            <a:off x="1663164" y="3419708"/>
            <a:ext cx="2004780" cy="369332"/>
          </a:xfrm>
          <a:prstGeom prst="rect">
            <a:avLst/>
          </a:prstGeom>
          <a:noFill/>
        </p:spPr>
        <p:txBody>
          <a:bodyPr wrap="none" rtlCol="0">
            <a:spAutoFit/>
          </a:bodyPr>
          <a:lstStyle/>
          <a:p>
            <a:r>
              <a:rPr lang="en-GB" dirty="0" smtClean="0"/>
              <a:t>Sparse GP Classifier</a:t>
            </a:r>
            <a:endParaRPr lang="en-US" dirty="0"/>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99924" y="2780928"/>
            <a:ext cx="4168079" cy="3133450"/>
          </a:xfrm>
          <a:prstGeom prst="rect">
            <a:avLst/>
          </a:prstGeom>
        </p:spPr>
      </p:pic>
      <p:sp>
        <p:nvSpPr>
          <p:cNvPr id="13" name="Slide Number Placeholder 12"/>
          <p:cNvSpPr>
            <a:spLocks noGrp="1"/>
          </p:cNvSpPr>
          <p:nvPr>
            <p:ph type="sldNum" sz="quarter" idx="12"/>
          </p:nvPr>
        </p:nvSpPr>
        <p:spPr/>
        <p:txBody>
          <a:bodyPr/>
          <a:lstStyle/>
          <a:p>
            <a:fld id="{77C4773A-C3D5-4549-A6D2-7F1166EF7514}" type="slidenum">
              <a:rPr lang="en-GB" smtClean="0"/>
              <a:pPr/>
              <a:t>18</a:t>
            </a:fld>
            <a:r>
              <a:rPr lang="en-GB" smtClean="0"/>
              <a:t> of 26</a:t>
            </a:r>
            <a:endParaRPr lang="en-GB" dirty="0"/>
          </a:p>
        </p:txBody>
      </p:sp>
    </p:spTree>
    <p:extLst>
      <p:ext uri="{BB962C8B-B14F-4D97-AF65-F5344CB8AC3E}">
        <p14:creationId xmlns:p14="http://schemas.microsoft.com/office/powerpoint/2010/main" val="296653059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548680"/>
            <a:ext cx="2735288" cy="360040"/>
          </a:xfrm>
          <a:prstGeom prst="rect">
            <a:avLst/>
          </a:prstGeom>
          <a:solidFill>
            <a:schemeClr val="bg1">
              <a:lumMod val="85000"/>
            </a:schemeClr>
          </a:solidFill>
          <a:ln>
            <a:solidFill>
              <a:schemeClr val="tx1"/>
            </a:solidFill>
          </a:ln>
          <a:scene3d>
            <a:camera prst="orthographicFront"/>
            <a:lightRig rig="threePt" dir="t"/>
          </a:scene3d>
          <a:sp3d extrusionH="114300" prstMaterial="matte">
            <a:bevelT w="114300" h="177800" prst="relaxedInset"/>
            <a:extrusionClr>
              <a:schemeClr val="tx1"/>
            </a:extrusionClr>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1900" b="1" dirty="0" smtClean="0">
                <a:latin typeface="Baskerville Old Face" pitchFamily="18" charset="0"/>
                <a:ea typeface="+mj-ea"/>
                <a:cs typeface="+mj-cs"/>
              </a:rPr>
              <a:t>4.1 - </a:t>
            </a:r>
            <a:r>
              <a:rPr kumimoji="0" lang="en-GB" sz="1900" b="1" i="0" u="none" strike="noStrike" kern="1200" cap="none" spc="0" normalizeH="0" baseline="0" noProof="0" dirty="0" smtClean="0">
                <a:ln>
                  <a:noFill/>
                </a:ln>
                <a:effectLst/>
                <a:uLnTx/>
                <a:uFillTx/>
                <a:latin typeface="Baskerville Old Face" pitchFamily="18" charset="0"/>
                <a:ea typeface="+mj-ea"/>
                <a:cs typeface="+mj-cs"/>
              </a:rPr>
              <a:t>GPGO</a:t>
            </a:r>
          </a:p>
        </p:txBody>
      </p:sp>
      <p:sp>
        <p:nvSpPr>
          <p:cNvPr id="5" name="Content Placeholder 2"/>
          <p:cNvSpPr>
            <a:spLocks noGrp="1"/>
          </p:cNvSpPr>
          <p:nvPr>
            <p:ph idx="4294967295"/>
          </p:nvPr>
        </p:nvSpPr>
        <p:spPr>
          <a:xfrm>
            <a:off x="971550" y="1340768"/>
            <a:ext cx="8064946" cy="4536504"/>
          </a:xfrm>
        </p:spPr>
        <p:txBody>
          <a:bodyPr>
            <a:normAutofit/>
          </a:bodyPr>
          <a:lstStyle>
            <a:lvl1pPr marL="342900" indent="-342900">
              <a:buFontTx/>
              <a:buBlip>
                <a:blip r:embed="rId3"/>
              </a:buBlip>
              <a:defRPr sz="3200"/>
            </a:lvl1pPr>
            <a:lvl2pPr marL="742950" indent="-285750">
              <a:buFontTx/>
              <a:buBlip>
                <a:blip r:embed="rId3"/>
              </a:buBlip>
              <a:defRPr sz="2400"/>
            </a:lvl2pPr>
          </a:lstStyle>
          <a:p>
            <a:r>
              <a:rPr lang="en-GB" sz="2000" dirty="0" smtClean="0">
                <a:latin typeface="Arial" pitchFamily="34" charset="0"/>
                <a:cs typeface="Arial" pitchFamily="34" charset="0"/>
              </a:rPr>
              <a:t>Optimisation scheme by Michael Osborne (Oxford)</a:t>
            </a:r>
          </a:p>
          <a:p>
            <a:r>
              <a:rPr lang="en-GB" sz="2000" dirty="0" smtClean="0">
                <a:latin typeface="Arial" pitchFamily="34" charset="0"/>
                <a:cs typeface="Arial" pitchFamily="34" charset="0"/>
              </a:rPr>
              <a:t>Model objective function with GP</a:t>
            </a:r>
          </a:p>
          <a:p>
            <a:r>
              <a:rPr lang="en-GB" sz="2000" dirty="0" smtClean="0">
                <a:latin typeface="Arial" pitchFamily="34" charset="0"/>
                <a:cs typeface="Arial" pitchFamily="34" charset="0"/>
              </a:rPr>
              <a:t>Sample where we have best probability of beating current estimate</a:t>
            </a:r>
          </a:p>
          <a:p>
            <a:r>
              <a:rPr lang="en-GB" sz="2000" dirty="0" smtClean="0">
                <a:latin typeface="Arial" pitchFamily="34" charset="0"/>
                <a:cs typeface="Arial" pitchFamily="34" charset="0"/>
              </a:rPr>
              <a:t>Doesn’t quit at local minima</a:t>
            </a:r>
          </a:p>
          <a:p>
            <a:r>
              <a:rPr lang="en-GB" sz="2000" dirty="0" smtClean="0">
                <a:latin typeface="Arial" pitchFamily="34" charset="0"/>
                <a:cs typeface="Arial" pitchFamily="34" charset="0"/>
              </a:rPr>
              <a:t>Combine refinement + exploration</a:t>
            </a:r>
          </a:p>
          <a:p>
            <a:r>
              <a:rPr lang="en-GB" sz="2000" dirty="0" smtClean="0">
                <a:latin typeface="Arial" pitchFamily="34" charset="0"/>
                <a:cs typeface="Arial" pitchFamily="34" charset="0"/>
              </a:rPr>
              <a:t>As number of samples →∞ obtain global optima?</a:t>
            </a:r>
          </a:p>
          <a:p>
            <a:r>
              <a:rPr lang="en-GB" sz="2000" dirty="0" smtClean="0">
                <a:latin typeface="Arial" pitchFamily="34" charset="0"/>
                <a:cs typeface="Arial" pitchFamily="34" charset="0"/>
              </a:rPr>
              <a:t>Doesn’t extend well to high dimensionality</a:t>
            </a:r>
            <a:endParaRPr lang="en-GB" sz="2000" dirty="0">
              <a:latin typeface="Arial" pitchFamily="34" charset="0"/>
              <a:cs typeface="Arial" pitchFamily="34" charset="0"/>
            </a:endParaRPr>
          </a:p>
          <a:p>
            <a:endParaRPr lang="en-GB" sz="2000" dirty="0" smtClean="0">
              <a:latin typeface="Arial" pitchFamily="34" charset="0"/>
              <a:cs typeface="Arial" pitchFamily="34" charset="0"/>
            </a:endParaRPr>
          </a:p>
        </p:txBody>
      </p:sp>
      <p:sp>
        <p:nvSpPr>
          <p:cNvPr id="6" name="Content Placeholder 2"/>
          <p:cNvSpPr txBox="1">
            <a:spLocks/>
          </p:cNvSpPr>
          <p:nvPr/>
        </p:nvSpPr>
        <p:spPr>
          <a:xfrm>
            <a:off x="971600" y="1012417"/>
            <a:ext cx="7344816" cy="7603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2000" u="sng" dirty="0" smtClean="0">
                <a:latin typeface="Arial" pitchFamily="34" charset="0"/>
                <a:cs typeface="Arial" pitchFamily="34" charset="0"/>
              </a:rPr>
              <a:t>Gaussian Process Global Optimisation</a:t>
            </a:r>
            <a:endParaRPr lang="en-GB" sz="2000" u="sng" dirty="0">
              <a:latin typeface="Arial" pitchFamily="34" charset="0"/>
              <a:cs typeface="Arial" pitchFamily="34" charset="0"/>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67744" y="4012076"/>
            <a:ext cx="4727861" cy="2406144"/>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67744" y="3933056"/>
            <a:ext cx="4727861" cy="2502223"/>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67744" y="3955038"/>
            <a:ext cx="4727861" cy="2475496"/>
          </a:xfrm>
          <a:prstGeom prst="rect">
            <a:avLst/>
          </a:prstGeom>
        </p:spPr>
      </p:pic>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67744" y="3979154"/>
            <a:ext cx="4727862" cy="2446173"/>
          </a:xfrm>
          <a:prstGeom prst="rect">
            <a:avLst/>
          </a:prstGeom>
        </p:spPr>
      </p:pic>
      <p:pic>
        <p:nvPicPr>
          <p:cNvPr id="10" name="Picture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67744" y="3981065"/>
            <a:ext cx="4727862" cy="2443850"/>
          </a:xfrm>
          <a:prstGeom prst="rect">
            <a:avLst/>
          </a:prstGeom>
        </p:spPr>
      </p:pic>
      <p:pic>
        <p:nvPicPr>
          <p:cNvPr id="11" name="Picture 1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67744" y="3986736"/>
            <a:ext cx="4727862" cy="2436956"/>
          </a:xfrm>
          <a:prstGeom prst="rect">
            <a:avLst/>
          </a:prstGeom>
        </p:spPr>
      </p:pic>
      <p:pic>
        <p:nvPicPr>
          <p:cNvPr id="12" name="Picture 1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267744" y="3996677"/>
            <a:ext cx="4727861" cy="2424868"/>
          </a:xfrm>
          <a:prstGeom prst="rect">
            <a:avLst/>
          </a:prstGeom>
        </p:spPr>
      </p:pic>
      <p:pic>
        <p:nvPicPr>
          <p:cNvPr id="13" name="Picture 1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267744" y="3989663"/>
            <a:ext cx="4727861" cy="2433396"/>
          </a:xfrm>
          <a:prstGeom prst="rect">
            <a:avLst/>
          </a:prstGeom>
        </p:spPr>
      </p:pic>
      <p:sp>
        <p:nvSpPr>
          <p:cNvPr id="16" name="Slide Number Placeholder 15"/>
          <p:cNvSpPr>
            <a:spLocks noGrp="1"/>
          </p:cNvSpPr>
          <p:nvPr>
            <p:ph type="sldNum" sz="quarter" idx="12"/>
          </p:nvPr>
        </p:nvSpPr>
        <p:spPr/>
        <p:txBody>
          <a:bodyPr/>
          <a:lstStyle/>
          <a:p>
            <a:fld id="{77C4773A-C3D5-4549-A6D2-7F1166EF7514}" type="slidenum">
              <a:rPr lang="en-GB" smtClean="0"/>
              <a:pPr/>
              <a:t>19</a:t>
            </a:fld>
            <a:r>
              <a:rPr lang="en-GB" smtClean="0"/>
              <a:t> of 26</a:t>
            </a:r>
            <a:endParaRPr lang="en-GB" dirty="0"/>
          </a:p>
        </p:txBody>
      </p:sp>
    </p:spTree>
    <p:extLst>
      <p:ext uri="{BB962C8B-B14F-4D97-AF65-F5344CB8AC3E}">
        <p14:creationId xmlns:p14="http://schemas.microsoft.com/office/powerpoint/2010/main" val="3687051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7"/>
                                        </p:tgtEl>
                                        <p:attrNameLst>
                                          <p:attrName>style.visibility</p:attrName>
                                        </p:attrNameLst>
                                      </p:cBhvr>
                                      <p:to>
                                        <p:strVal val="hidden"/>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8"/>
                                        </p:tgtEl>
                                        <p:attrNameLst>
                                          <p:attrName>style.visibility</p:attrName>
                                        </p:attrNameLst>
                                      </p:cBhvr>
                                      <p:to>
                                        <p:strVal val="hidden"/>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nodeType="clickEffect">
                                  <p:stCondLst>
                                    <p:cond delay="0"/>
                                  </p:stCondLst>
                                  <p:childTnLst>
                                    <p:set>
                                      <p:cBhvr>
                                        <p:cTn id="24" dur="1" fill="hold">
                                          <p:stCondLst>
                                            <p:cond delay="0"/>
                                          </p:stCondLst>
                                        </p:cTn>
                                        <p:tgtEl>
                                          <p:spTgt spid="9"/>
                                        </p:tgtEl>
                                        <p:attrNameLst>
                                          <p:attrName>style.visibility</p:attrName>
                                        </p:attrNameLst>
                                      </p:cBhvr>
                                      <p:to>
                                        <p:strVal val="hidden"/>
                                      </p:to>
                                    </p:set>
                                  </p:childTnLst>
                                </p:cTn>
                              </p:par>
                              <p:par>
                                <p:cTn id="25" presetID="1"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nodeType="clickEffect">
                                  <p:stCondLst>
                                    <p:cond delay="0"/>
                                  </p:stCondLst>
                                  <p:childTnLst>
                                    <p:set>
                                      <p:cBhvr>
                                        <p:cTn id="30" dur="1" fill="hold">
                                          <p:stCondLst>
                                            <p:cond delay="0"/>
                                          </p:stCondLst>
                                        </p:cTn>
                                        <p:tgtEl>
                                          <p:spTgt spid="10"/>
                                        </p:tgtEl>
                                        <p:attrNameLst>
                                          <p:attrName>style.visibility</p:attrName>
                                        </p:attrNameLst>
                                      </p:cBhvr>
                                      <p:to>
                                        <p:strVal val="hidden"/>
                                      </p:to>
                                    </p:set>
                                  </p:childTnLst>
                                </p:cTn>
                              </p:par>
                              <p:par>
                                <p:cTn id="31" presetID="1" presetClass="entr" presetSubtype="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nodeType="clickEffect">
                                  <p:stCondLst>
                                    <p:cond delay="0"/>
                                  </p:stCondLst>
                                  <p:childTnLst>
                                    <p:set>
                                      <p:cBhvr>
                                        <p:cTn id="36" dur="1" fill="hold">
                                          <p:stCondLst>
                                            <p:cond delay="0"/>
                                          </p:stCondLst>
                                        </p:cTn>
                                        <p:tgtEl>
                                          <p:spTgt spid="11"/>
                                        </p:tgtEl>
                                        <p:attrNameLst>
                                          <p:attrName>style.visibility</p:attrName>
                                        </p:attrNameLst>
                                      </p:cBhvr>
                                      <p:to>
                                        <p:strVal val="hidden"/>
                                      </p:to>
                                    </p:set>
                                  </p:childTnLst>
                                </p:cTn>
                              </p:par>
                              <p:par>
                                <p:cTn id="37" presetID="1" presetClass="entr" presetSubtype="0"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nodeType="clickEffect">
                                  <p:stCondLst>
                                    <p:cond delay="0"/>
                                  </p:stCondLst>
                                  <p:childTnLst>
                                    <p:set>
                                      <p:cBhvr>
                                        <p:cTn id="42" dur="1" fill="hold">
                                          <p:stCondLst>
                                            <p:cond delay="0"/>
                                          </p:stCondLst>
                                        </p:cTn>
                                        <p:tgtEl>
                                          <p:spTgt spid="12"/>
                                        </p:tgtEl>
                                        <p:attrNameLst>
                                          <p:attrName>style.visibility</p:attrName>
                                        </p:attrNameLst>
                                      </p:cBhvr>
                                      <p:to>
                                        <p:strVal val="hidden"/>
                                      </p:to>
                                    </p:set>
                                  </p:childTnLst>
                                </p:cTn>
                              </p:par>
                              <p:par>
                                <p:cTn id="43" presetID="1" presetClass="entr" presetSubtype="0"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Content Placeholder 2"/>
          <p:cNvSpPr>
            <a:spLocks noGrp="1"/>
          </p:cNvSpPr>
          <p:nvPr>
            <p:ph idx="4294967295"/>
          </p:nvPr>
        </p:nvSpPr>
        <p:spPr>
          <a:xfrm>
            <a:off x="971550" y="2348880"/>
            <a:ext cx="7848600" cy="4536504"/>
          </a:xfrm>
        </p:spPr>
        <p:txBody>
          <a:bodyPr>
            <a:normAutofit/>
          </a:bodyPr>
          <a:lstStyle>
            <a:lvl1pPr marL="342900" indent="-342900">
              <a:buFontTx/>
              <a:buBlip>
                <a:blip r:embed="rId3"/>
              </a:buBlip>
              <a:defRPr sz="3200"/>
            </a:lvl1pPr>
            <a:lvl2pPr marL="742950" indent="-285750">
              <a:buFontTx/>
              <a:buBlip>
                <a:blip r:embed="rId3"/>
              </a:buBlip>
              <a:defRPr sz="2400"/>
            </a:lvl2pPr>
          </a:lstStyle>
          <a:p>
            <a:r>
              <a:rPr lang="en-GB" sz="2000" dirty="0" smtClean="0">
                <a:latin typeface="Arial" pitchFamily="34" charset="0"/>
                <a:cs typeface="Arial" pitchFamily="34" charset="0"/>
              </a:rPr>
              <a:t>What are GP’s, what are they good for?</a:t>
            </a:r>
          </a:p>
          <a:p>
            <a:r>
              <a:rPr lang="en-GB" sz="2000" dirty="0" smtClean="0">
                <a:latin typeface="Arial" pitchFamily="34" charset="0"/>
                <a:cs typeface="Arial" pitchFamily="34" charset="0"/>
              </a:rPr>
              <a:t>Application to various machine learning tasks:</a:t>
            </a:r>
            <a:endParaRPr lang="en-GB" sz="1200" dirty="0" smtClean="0">
              <a:latin typeface="Arial" pitchFamily="34" charset="0"/>
              <a:cs typeface="Arial" pitchFamily="34" charset="0"/>
            </a:endParaRPr>
          </a:p>
          <a:p>
            <a:pPr lvl="1"/>
            <a:r>
              <a:rPr lang="en-GB" sz="2000" dirty="0" smtClean="0">
                <a:latin typeface="Arial" pitchFamily="34" charset="0"/>
                <a:cs typeface="Arial" pitchFamily="34" charset="0"/>
              </a:rPr>
              <a:t>Regression</a:t>
            </a:r>
          </a:p>
          <a:p>
            <a:pPr lvl="1"/>
            <a:r>
              <a:rPr lang="en-GB" sz="2000" dirty="0" smtClean="0">
                <a:latin typeface="Arial" pitchFamily="34" charset="0"/>
                <a:cs typeface="Arial" pitchFamily="34" charset="0"/>
              </a:rPr>
              <a:t>Classification</a:t>
            </a:r>
          </a:p>
          <a:p>
            <a:pPr lvl="1"/>
            <a:r>
              <a:rPr lang="en-GB" sz="2000" dirty="0" smtClean="0">
                <a:latin typeface="Arial" pitchFamily="34" charset="0"/>
                <a:cs typeface="Arial" pitchFamily="34" charset="0"/>
              </a:rPr>
              <a:t>Optimisation</a:t>
            </a:r>
          </a:p>
          <a:p>
            <a:pPr lvl="1"/>
            <a:r>
              <a:rPr lang="en-GB" sz="2000" dirty="0" smtClean="0">
                <a:latin typeface="Arial" pitchFamily="34" charset="0"/>
                <a:cs typeface="Arial" pitchFamily="34" charset="0"/>
              </a:rPr>
              <a:t>Dimensionality reduction + state space representation</a:t>
            </a:r>
          </a:p>
        </p:txBody>
      </p:sp>
      <p:sp>
        <p:nvSpPr>
          <p:cNvPr id="10" name="Content Placeholder 2"/>
          <p:cNvSpPr txBox="1">
            <a:spLocks/>
          </p:cNvSpPr>
          <p:nvPr/>
        </p:nvSpPr>
        <p:spPr>
          <a:xfrm>
            <a:off x="971600" y="1012417"/>
            <a:ext cx="7344816" cy="7603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2000" u="sng" dirty="0" smtClean="0">
                <a:latin typeface="Arial" pitchFamily="34" charset="0"/>
                <a:cs typeface="Arial" pitchFamily="34" charset="0"/>
              </a:rPr>
              <a:t>Talk Structure</a:t>
            </a:r>
            <a:endParaRPr lang="en-GB" sz="2000" u="sng" dirty="0">
              <a:latin typeface="Arial" pitchFamily="34" charset="0"/>
              <a:cs typeface="Arial" pitchFamily="34" charset="0"/>
            </a:endParaRPr>
          </a:p>
        </p:txBody>
      </p:sp>
      <p:sp>
        <p:nvSpPr>
          <p:cNvPr id="2" name="Rectangle 1"/>
          <p:cNvSpPr/>
          <p:nvPr/>
        </p:nvSpPr>
        <p:spPr>
          <a:xfrm>
            <a:off x="0" y="548680"/>
            <a:ext cx="9144000" cy="4637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p:txBody>
          <a:bodyPr/>
          <a:lstStyle/>
          <a:p>
            <a:fld id="{77C4773A-C3D5-4549-A6D2-7F1166EF7514}" type="slidenum">
              <a:rPr lang="en-GB" smtClean="0"/>
              <a:pPr/>
              <a:t>2</a:t>
            </a:fld>
            <a:r>
              <a:rPr lang="en-GB" smtClean="0"/>
              <a:t> of 26</a:t>
            </a:r>
            <a:endParaRPr lang="en-GB"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699792" y="548680"/>
            <a:ext cx="3312368" cy="360040"/>
          </a:xfrm>
          <a:prstGeom prst="rect">
            <a:avLst/>
          </a:prstGeom>
          <a:solidFill>
            <a:schemeClr val="bg1">
              <a:lumMod val="85000"/>
            </a:schemeClr>
          </a:solidFill>
          <a:ln>
            <a:solidFill>
              <a:schemeClr val="tx1"/>
            </a:solidFill>
          </a:ln>
          <a:scene3d>
            <a:camera prst="orthographicFront"/>
            <a:lightRig rig="threePt" dir="t"/>
          </a:scene3d>
          <a:sp3d extrusionH="114300" prstMaterial="matte">
            <a:bevelT w="114300" h="177800" prst="relaxedInset"/>
            <a:extrusionClr>
              <a:schemeClr val="tx1"/>
            </a:extrusionClr>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1900" b="1" dirty="0" smtClean="0">
                <a:latin typeface="Baskerville Old Face" pitchFamily="18" charset="0"/>
                <a:ea typeface="+mj-ea"/>
                <a:cs typeface="+mj-cs"/>
              </a:rPr>
              <a:t>4.2 – </a:t>
            </a:r>
            <a:r>
              <a:rPr kumimoji="0" lang="en-GB" sz="1900" b="1" i="0" u="none" strike="noStrike" kern="1200" cap="none" spc="0" normalizeH="0" baseline="0" noProof="0" dirty="0" smtClean="0">
                <a:ln>
                  <a:noFill/>
                </a:ln>
                <a:effectLst/>
                <a:uLnTx/>
                <a:uFillTx/>
                <a:latin typeface="Baskerville Old Face" pitchFamily="18" charset="0"/>
                <a:ea typeface="+mj-ea"/>
                <a:cs typeface="+mj-cs"/>
              </a:rPr>
              <a:t>Calculus in GPs</a:t>
            </a:r>
          </a:p>
        </p:txBody>
      </p:sp>
      <p:sp>
        <p:nvSpPr>
          <p:cNvPr id="5" name="Content Placeholder 2"/>
          <p:cNvSpPr>
            <a:spLocks noGrp="1"/>
          </p:cNvSpPr>
          <p:nvPr>
            <p:ph idx="4294967295"/>
          </p:nvPr>
        </p:nvSpPr>
        <p:spPr>
          <a:xfrm>
            <a:off x="971550" y="1628800"/>
            <a:ext cx="7848600" cy="4536504"/>
          </a:xfrm>
        </p:spPr>
        <p:txBody>
          <a:bodyPr>
            <a:normAutofit/>
          </a:bodyPr>
          <a:lstStyle>
            <a:lvl1pPr marL="342900" indent="-342900">
              <a:buFontTx/>
              <a:buBlip>
                <a:blip r:embed="rId3"/>
              </a:buBlip>
              <a:defRPr sz="3200"/>
            </a:lvl1pPr>
            <a:lvl2pPr marL="742950" indent="-285750">
              <a:buFontTx/>
              <a:buBlip>
                <a:blip r:embed="rId3"/>
              </a:buBlip>
              <a:defRPr sz="2400"/>
            </a:lvl2pPr>
          </a:lstStyle>
          <a:p>
            <a:r>
              <a:rPr lang="en-GB" sz="2000" dirty="0" smtClean="0">
                <a:latin typeface="Arial" pitchFamily="34" charset="0"/>
                <a:cs typeface="Arial" pitchFamily="34" charset="0"/>
              </a:rPr>
              <a:t>Returning to stacked states + block diagonal idea</a:t>
            </a:r>
          </a:p>
          <a:p>
            <a:r>
              <a:rPr lang="en-GB" sz="2000" dirty="0" smtClean="0">
                <a:latin typeface="Arial" pitchFamily="34" charset="0"/>
                <a:cs typeface="Arial" pitchFamily="34" charset="0"/>
              </a:rPr>
              <a:t>Can make some blocks of covariance function into:</a:t>
            </a:r>
          </a:p>
          <a:p>
            <a:pPr lvl="1"/>
            <a:r>
              <a:rPr lang="en-GB" sz="2000" dirty="0" smtClean="0">
                <a:latin typeface="Arial" pitchFamily="34" charset="0"/>
                <a:cs typeface="Arial" pitchFamily="34" charset="0"/>
              </a:rPr>
              <a:t>Integral relationships</a:t>
            </a:r>
          </a:p>
          <a:p>
            <a:pPr lvl="1"/>
            <a:r>
              <a:rPr lang="en-GB" sz="2000" dirty="0" smtClean="0">
                <a:latin typeface="Arial" pitchFamily="34" charset="0"/>
                <a:cs typeface="Arial" pitchFamily="34" charset="0"/>
              </a:rPr>
              <a:t>Derivative relationships</a:t>
            </a:r>
          </a:p>
        </p:txBody>
      </p:sp>
      <p:sp>
        <p:nvSpPr>
          <p:cNvPr id="6" name="Content Placeholder 2"/>
          <p:cNvSpPr txBox="1">
            <a:spLocks/>
          </p:cNvSpPr>
          <p:nvPr/>
        </p:nvSpPr>
        <p:spPr>
          <a:xfrm>
            <a:off x="971600" y="1012417"/>
            <a:ext cx="7344816" cy="7603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2000" u="sng" dirty="0" smtClean="0">
                <a:latin typeface="Arial" pitchFamily="34" charset="0"/>
                <a:cs typeface="Arial" pitchFamily="34" charset="0"/>
              </a:rPr>
              <a:t>Derivatives or integrals within covariance function</a:t>
            </a:r>
            <a:endParaRPr lang="en-GB" sz="2000" u="sng" dirty="0">
              <a:latin typeface="Arial" pitchFamily="34" charset="0"/>
              <a:cs typeface="Arial" pitchFamily="34" charset="0"/>
            </a:endParaRPr>
          </a:p>
        </p:txBody>
      </p:sp>
      <p:sp>
        <p:nvSpPr>
          <p:cNvPr id="12" name="TextBox 11"/>
          <p:cNvSpPr txBox="1"/>
          <p:nvPr/>
        </p:nvSpPr>
        <p:spPr>
          <a:xfrm>
            <a:off x="7938117" y="4730497"/>
            <a:ext cx="1244700" cy="646331"/>
          </a:xfrm>
          <a:prstGeom prst="rect">
            <a:avLst/>
          </a:prstGeom>
          <a:noFill/>
        </p:spPr>
        <p:txBody>
          <a:bodyPr wrap="none" rtlCol="0">
            <a:spAutoFit/>
          </a:bodyPr>
          <a:lstStyle/>
          <a:p>
            <a:r>
              <a:rPr lang="en-GB" dirty="0" smtClean="0"/>
              <a:t>Cumulative</a:t>
            </a:r>
          </a:p>
          <a:p>
            <a:r>
              <a:rPr lang="en-GB" dirty="0" smtClean="0"/>
              <a:t>Gaussian</a:t>
            </a:r>
            <a:endParaRPr lang="en-GB" dirty="0"/>
          </a:p>
        </p:txBody>
      </p:sp>
      <p:sp>
        <p:nvSpPr>
          <p:cNvPr id="14" name="TextBox 13"/>
          <p:cNvSpPr txBox="1"/>
          <p:nvPr/>
        </p:nvSpPr>
        <p:spPr>
          <a:xfrm>
            <a:off x="7919821" y="2686791"/>
            <a:ext cx="540533" cy="369332"/>
          </a:xfrm>
          <a:prstGeom prst="rect">
            <a:avLst/>
          </a:prstGeom>
          <a:noFill/>
        </p:spPr>
        <p:txBody>
          <a:bodyPr wrap="none" rtlCol="0">
            <a:spAutoFit/>
          </a:bodyPr>
          <a:lstStyle/>
          <a:p>
            <a:r>
              <a:rPr lang="en-GB" dirty="0" smtClean="0"/>
              <a:t>RBF</a:t>
            </a:r>
            <a:endParaRPr lang="en-US" dirty="0"/>
          </a:p>
        </p:txBody>
      </p:sp>
      <p:sp>
        <p:nvSpPr>
          <p:cNvPr id="18" name="TextBox 17"/>
          <p:cNvSpPr txBox="1"/>
          <p:nvPr/>
        </p:nvSpPr>
        <p:spPr>
          <a:xfrm>
            <a:off x="7937405" y="3672506"/>
            <a:ext cx="595035" cy="369332"/>
          </a:xfrm>
          <a:prstGeom prst="rect">
            <a:avLst/>
          </a:prstGeom>
          <a:noFill/>
        </p:spPr>
        <p:txBody>
          <a:bodyPr wrap="none" rtlCol="0">
            <a:spAutoFit/>
          </a:bodyPr>
          <a:lstStyle/>
          <a:p>
            <a:r>
              <a:rPr lang="en-GB" dirty="0" err="1" smtClean="0"/>
              <a:t>DoG</a:t>
            </a:r>
            <a:endParaRPr lang="en-US" dirty="0"/>
          </a:p>
        </p:txBody>
      </p:sp>
      <p:pic>
        <p:nvPicPr>
          <p:cNvPr id="21" name="Picture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71082" y="3572415"/>
            <a:ext cx="2781085" cy="2781085"/>
          </a:xfrm>
          <a:prstGeom prst="rect">
            <a:avLst/>
          </a:prstGeom>
        </p:spPr>
      </p:pic>
      <p:pic>
        <p:nvPicPr>
          <p:cNvPr id="22" name="Picture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08601" y="2361458"/>
            <a:ext cx="2011220" cy="995534"/>
          </a:xfrm>
          <a:prstGeom prst="rect">
            <a:avLst/>
          </a:prstGeom>
        </p:spPr>
      </p:pic>
      <p:pic>
        <p:nvPicPr>
          <p:cNvPr id="25" name="Picture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61101" y="3284984"/>
            <a:ext cx="1430253" cy="1124699"/>
          </a:xfrm>
          <a:prstGeom prst="rect">
            <a:avLst/>
          </a:prstGeom>
        </p:spPr>
      </p:pic>
      <p:pic>
        <p:nvPicPr>
          <p:cNvPr id="26" name="Picture 2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58240" y="5512608"/>
            <a:ext cx="1407118" cy="1148512"/>
          </a:xfrm>
          <a:prstGeom prst="rect">
            <a:avLst/>
          </a:prstGeom>
        </p:spPr>
      </p:pic>
      <p:pic>
        <p:nvPicPr>
          <p:cNvPr id="27" name="Picture 2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993561" y="3572415"/>
            <a:ext cx="562215" cy="2776336"/>
          </a:xfrm>
          <a:prstGeom prst="rect">
            <a:avLst/>
          </a:prstGeom>
        </p:spPr>
      </p:pic>
      <p:pic>
        <p:nvPicPr>
          <p:cNvPr id="28" name="Picture 2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568647" y="3105081"/>
            <a:ext cx="2783520" cy="467333"/>
          </a:xfrm>
          <a:prstGeom prst="rect">
            <a:avLst/>
          </a:prstGeom>
        </p:spPr>
      </p:pic>
      <p:cxnSp>
        <p:nvCxnSpPr>
          <p:cNvPr id="30" name="Straight Arrow Connector 29"/>
          <p:cNvCxnSpPr/>
          <p:nvPr/>
        </p:nvCxnSpPr>
        <p:spPr>
          <a:xfrm flipH="1">
            <a:off x="3059833" y="3133439"/>
            <a:ext cx="2848768" cy="817188"/>
          </a:xfrm>
          <a:prstGeom prst="straightConnector1">
            <a:avLst/>
          </a:prstGeom>
          <a:ln w="79375">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32" name="Picture 3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168382" y="4465173"/>
            <a:ext cx="1396976" cy="1028257"/>
          </a:xfrm>
          <a:prstGeom prst="rect">
            <a:avLst/>
          </a:prstGeom>
        </p:spPr>
      </p:pic>
      <p:cxnSp>
        <p:nvCxnSpPr>
          <p:cNvPr id="35" name="Straight Arrow Connector 34"/>
          <p:cNvCxnSpPr>
            <a:stCxn id="26" idx="1"/>
          </p:cNvCxnSpPr>
          <p:nvPr/>
        </p:nvCxnSpPr>
        <p:spPr>
          <a:xfrm flipH="1" flipV="1">
            <a:off x="3960408" y="4971953"/>
            <a:ext cx="2197832" cy="1114911"/>
          </a:xfrm>
          <a:prstGeom prst="straightConnector1">
            <a:avLst/>
          </a:prstGeom>
          <a:ln w="793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stCxn id="25" idx="1"/>
          </p:cNvCxnSpPr>
          <p:nvPr/>
        </p:nvCxnSpPr>
        <p:spPr>
          <a:xfrm flipH="1">
            <a:off x="3960408" y="3847334"/>
            <a:ext cx="2200693" cy="215422"/>
          </a:xfrm>
          <a:prstGeom prst="straightConnector1">
            <a:avLst/>
          </a:prstGeom>
          <a:ln w="793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a:stCxn id="25" idx="1"/>
          </p:cNvCxnSpPr>
          <p:nvPr/>
        </p:nvCxnSpPr>
        <p:spPr>
          <a:xfrm flipH="1">
            <a:off x="2915816" y="3847334"/>
            <a:ext cx="3245285" cy="1178732"/>
          </a:xfrm>
          <a:prstGeom prst="straightConnector1">
            <a:avLst/>
          </a:prstGeom>
          <a:ln w="793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a:stCxn id="32" idx="1"/>
          </p:cNvCxnSpPr>
          <p:nvPr/>
        </p:nvCxnSpPr>
        <p:spPr>
          <a:xfrm flipH="1">
            <a:off x="2915816" y="4979302"/>
            <a:ext cx="3252566" cy="932690"/>
          </a:xfrm>
          <a:prstGeom prst="straightConnector1">
            <a:avLst/>
          </a:prstGeom>
          <a:ln w="793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a:stCxn id="32" idx="1"/>
          </p:cNvCxnSpPr>
          <p:nvPr/>
        </p:nvCxnSpPr>
        <p:spPr>
          <a:xfrm flipH="1" flipV="1">
            <a:off x="4847260" y="4026827"/>
            <a:ext cx="1321122" cy="952475"/>
          </a:xfrm>
          <a:prstGeom prst="straightConnector1">
            <a:avLst/>
          </a:prstGeom>
          <a:ln w="793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7976259" y="5661248"/>
            <a:ext cx="867225" cy="646331"/>
          </a:xfrm>
          <a:prstGeom prst="rect">
            <a:avLst/>
          </a:prstGeom>
          <a:noFill/>
        </p:spPr>
        <p:txBody>
          <a:bodyPr wrap="none" rtlCol="0">
            <a:spAutoFit/>
          </a:bodyPr>
          <a:lstStyle/>
          <a:p>
            <a:r>
              <a:rPr lang="en-GB" dirty="0" smtClean="0"/>
              <a:t>Second</a:t>
            </a:r>
          </a:p>
          <a:p>
            <a:r>
              <a:rPr lang="en-GB" dirty="0" err="1" smtClean="0"/>
              <a:t>DoG</a:t>
            </a:r>
            <a:endParaRPr lang="en-US" dirty="0"/>
          </a:p>
        </p:txBody>
      </p:sp>
      <p:sp>
        <p:nvSpPr>
          <p:cNvPr id="8" name="Slide Number Placeholder 7"/>
          <p:cNvSpPr>
            <a:spLocks noGrp="1"/>
          </p:cNvSpPr>
          <p:nvPr>
            <p:ph type="sldNum" sz="quarter" idx="12"/>
          </p:nvPr>
        </p:nvSpPr>
        <p:spPr/>
        <p:txBody>
          <a:bodyPr/>
          <a:lstStyle/>
          <a:p>
            <a:fld id="{77C4773A-C3D5-4549-A6D2-7F1166EF7514}" type="slidenum">
              <a:rPr lang="en-GB" smtClean="0"/>
              <a:pPr/>
              <a:t>20</a:t>
            </a:fld>
            <a:r>
              <a:rPr lang="en-GB" smtClean="0"/>
              <a:t> of 26</a:t>
            </a:r>
            <a:endParaRPr lang="en-GB" dirty="0"/>
          </a:p>
        </p:txBody>
      </p:sp>
    </p:spTree>
    <p:extLst>
      <p:ext uri="{BB962C8B-B14F-4D97-AF65-F5344CB8AC3E}">
        <p14:creationId xmlns:p14="http://schemas.microsoft.com/office/powerpoint/2010/main" val="1111520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6"/>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8" grpId="0"/>
      <p:bldP spid="5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012160" y="548680"/>
            <a:ext cx="3131840" cy="360040"/>
          </a:xfrm>
          <a:prstGeom prst="rect">
            <a:avLst/>
          </a:prstGeom>
          <a:solidFill>
            <a:schemeClr val="bg1">
              <a:lumMod val="85000"/>
            </a:schemeClr>
          </a:solidFill>
          <a:ln>
            <a:solidFill>
              <a:schemeClr val="tx1"/>
            </a:solidFill>
          </a:ln>
          <a:scene3d>
            <a:camera prst="orthographicFront"/>
            <a:lightRig rig="threePt" dir="t"/>
          </a:scene3d>
          <a:sp3d extrusionH="114300" prstMaterial="matte">
            <a:bevelT w="114300" h="177800" prst="relaxedInset"/>
            <a:extrusionClr>
              <a:schemeClr val="tx1"/>
            </a:extrusionClr>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1900" b="1" dirty="0" smtClean="0">
                <a:latin typeface="Baskerville Old Face" pitchFamily="18" charset="0"/>
                <a:ea typeface="+mj-ea"/>
                <a:cs typeface="+mj-cs"/>
              </a:rPr>
              <a:t>4.3 – </a:t>
            </a:r>
            <a:r>
              <a:rPr kumimoji="0" lang="en-GB" sz="1900" b="1" i="0" u="none" strike="noStrike" kern="1200" cap="none" spc="0" normalizeH="0" baseline="0" noProof="0" dirty="0" smtClean="0">
                <a:ln>
                  <a:noFill/>
                </a:ln>
                <a:effectLst/>
                <a:uLnTx/>
                <a:uFillTx/>
                <a:latin typeface="Baskerville Old Face" pitchFamily="18" charset="0"/>
                <a:ea typeface="+mj-ea"/>
                <a:cs typeface="+mj-cs"/>
              </a:rPr>
              <a:t>GPs for QN</a:t>
            </a:r>
          </a:p>
        </p:txBody>
      </p:sp>
      <mc:AlternateContent xmlns:mc="http://schemas.openxmlformats.org/markup-compatibility/2006" xmlns:a14="http://schemas.microsoft.com/office/drawing/2010/main">
        <mc:Choice Requires="a14">
          <p:sp>
            <p:nvSpPr>
              <p:cNvPr id="5" name="Content Placeholder 2"/>
              <p:cNvSpPr>
                <a:spLocks noGrp="1"/>
              </p:cNvSpPr>
              <p:nvPr>
                <p:ph idx="4294967295"/>
              </p:nvPr>
            </p:nvSpPr>
            <p:spPr>
              <a:xfrm>
                <a:off x="971550" y="1412776"/>
                <a:ext cx="7848600" cy="4536504"/>
              </a:xfrm>
            </p:spPr>
            <p:txBody>
              <a:bodyPr>
                <a:normAutofit/>
              </a:bodyPr>
              <a:lstStyle>
                <a:lvl1pPr marL="342900" indent="-342900">
                  <a:buFontTx/>
                  <a:buBlip>
                    <a:blip r:embed="rId3"/>
                  </a:buBlip>
                  <a:defRPr sz="3200"/>
                </a:lvl1pPr>
                <a:lvl2pPr marL="742950" indent="-285750">
                  <a:buFontTx/>
                  <a:buBlip>
                    <a:blip r:embed="rId3"/>
                  </a:buBlip>
                  <a:defRPr sz="2400"/>
                </a:lvl2pPr>
              </a:lstStyle>
              <a:p>
                <a:r>
                  <a:rPr lang="en-GB" sz="2000" dirty="0" smtClean="0">
                    <a:latin typeface="Arial" pitchFamily="34" charset="0"/>
                    <a:cs typeface="Arial" pitchFamily="34" charset="0"/>
                  </a:rPr>
                  <a:t>Good in high dimensions</a:t>
                </a:r>
              </a:p>
              <a:p>
                <a:r>
                  <a:rPr lang="en-GB" sz="2000" dirty="0" smtClean="0">
                    <a:latin typeface="Arial" pitchFamily="34" charset="0"/>
                    <a:cs typeface="Arial" pitchFamily="34" charset="0"/>
                  </a:rPr>
                  <a:t>QN = max posterior Gaussian inference of Hessian</a:t>
                </a:r>
              </a:p>
              <a:p>
                <a:r>
                  <a:rPr lang="en-GB" sz="2000" dirty="0" smtClean="0">
                    <a:latin typeface="Arial" pitchFamily="34" charset="0"/>
                    <a:cs typeface="Arial" pitchFamily="34" charset="0"/>
                  </a:rPr>
                  <a:t>Don’t pick “best” Hessian, have a distribution over all!</a:t>
                </a:r>
              </a:p>
              <a:p>
                <a:r>
                  <a:rPr lang="en-GB" sz="2000" dirty="0" smtClean="0">
                    <a:latin typeface="Arial" pitchFamily="34" charset="0"/>
                    <a:cs typeface="Arial" pitchFamily="34" charset="0"/>
                  </a:rPr>
                  <a:t>Same complexity as BFGS </a:t>
                </a:r>
                <a14:m>
                  <m:oMath xmlns:m="http://schemas.openxmlformats.org/officeDocument/2006/math">
                    <m:r>
                      <a:rPr lang="en-GB" sz="2000" b="0" i="1" smtClean="0">
                        <a:latin typeface="Cambria Math" panose="02040503050406030204" pitchFamily="18" charset="0"/>
                        <a:cs typeface="Arial" pitchFamily="34" charset="0"/>
                      </a:rPr>
                      <m:t>𝑂</m:t>
                    </m:r>
                    <m:r>
                      <a:rPr lang="en-GB" sz="2000" b="0" i="1" smtClean="0">
                        <a:latin typeface="Cambria Math" panose="02040503050406030204" pitchFamily="18" charset="0"/>
                        <a:cs typeface="Arial" pitchFamily="34" charset="0"/>
                      </a:rPr>
                      <m:t>(</m:t>
                    </m:r>
                    <m:r>
                      <a:rPr lang="en-GB" sz="2000" b="0" i="1" smtClean="0">
                        <a:latin typeface="Cambria Math" panose="02040503050406030204" pitchFamily="18" charset="0"/>
                        <a:cs typeface="Arial" pitchFamily="34" charset="0"/>
                      </a:rPr>
                      <m:t>𝑛</m:t>
                    </m:r>
                    <m:r>
                      <a:rPr lang="en-GB" sz="2000" b="0" i="1" smtClean="0">
                        <a:latin typeface="Cambria Math" panose="02040503050406030204" pitchFamily="18" charset="0"/>
                        <a:cs typeface="Arial" pitchFamily="34" charset="0"/>
                      </a:rPr>
                      <m:t>)</m:t>
                    </m:r>
                  </m:oMath>
                </a14:m>
                <a:r>
                  <a:rPr lang="en-GB" sz="2000" dirty="0" smtClean="0">
                    <a:latin typeface="Arial" pitchFamily="34" charset="0"/>
                    <a:cs typeface="Arial" pitchFamily="34" charset="0"/>
                  </a:rPr>
                  <a:t> with a constant multiple</a:t>
                </a:r>
              </a:p>
              <a:p>
                <a:r>
                  <a:rPr lang="en-GB" sz="2000" dirty="0" smtClean="0">
                    <a:latin typeface="Arial" pitchFamily="34" charset="0"/>
                    <a:cs typeface="Arial" pitchFamily="34" charset="0"/>
                  </a:rPr>
                  <a:t>Allows us to handle noisy observations</a:t>
                </a:r>
              </a:p>
              <a:p>
                <a:r>
                  <a:rPr lang="en-GB" sz="2000" dirty="0" smtClean="0">
                    <a:latin typeface="Arial" pitchFamily="34" charset="0"/>
                    <a:cs typeface="Arial" pitchFamily="34" charset="0"/>
                  </a:rPr>
                  <a:t>No simple interface for GP optimisation in </a:t>
                </a:r>
                <a:r>
                  <a:rPr lang="en-GB" sz="2000" dirty="0" err="1" smtClean="0">
                    <a:latin typeface="Arial" pitchFamily="34" charset="0"/>
                    <a:cs typeface="Arial" pitchFamily="34" charset="0"/>
                  </a:rPr>
                  <a:t>GPy</a:t>
                </a:r>
                <a:endParaRPr lang="en-GB" sz="2000" dirty="0" smtClean="0">
                  <a:latin typeface="Arial" pitchFamily="34" charset="0"/>
                  <a:cs typeface="Arial" pitchFamily="34" charset="0"/>
                </a:endParaRPr>
              </a:p>
            </p:txBody>
          </p:sp>
        </mc:Choice>
        <mc:Fallback xmlns="">
          <p:sp>
            <p:nvSpPr>
              <p:cNvPr id="5" name="Content Placeholder 2"/>
              <p:cNvSpPr>
                <a:spLocks noGrp="1" noRot="1" noChangeAspect="1" noMove="1" noResize="1" noEditPoints="1" noAdjustHandles="1" noChangeArrowheads="1" noChangeShapeType="1" noTextEdit="1"/>
              </p:cNvSpPr>
              <p:nvPr>
                <p:ph idx="4294967295" hasCustomPrompt="1"/>
              </p:nvPr>
            </p:nvSpPr>
            <p:spPr>
              <a:xfrm>
                <a:off x="971550" y="1412776"/>
                <a:ext cx="7848600" cy="4536504"/>
              </a:xfrm>
              <a:blipFill rotWithShape="0">
                <a:blip r:embed="rId4"/>
                <a:stretch>
                  <a:fillRect t="-672"/>
                </a:stretch>
              </a:blipFill>
            </p:spPr>
            <p:txBody>
              <a:bodyPr/>
              <a:lstStyle/>
              <a:p>
                <a:r>
                  <a:rPr lang="en-US">
                    <a:noFill/>
                  </a:rPr>
                  <a:t> </a:t>
                </a:r>
              </a:p>
            </p:txBody>
          </p:sp>
        </mc:Fallback>
      </mc:AlternateContent>
      <p:sp>
        <p:nvSpPr>
          <p:cNvPr id="6" name="Content Placeholder 2"/>
          <p:cNvSpPr txBox="1">
            <a:spLocks/>
          </p:cNvSpPr>
          <p:nvPr/>
        </p:nvSpPr>
        <p:spPr>
          <a:xfrm>
            <a:off x="971600" y="1012417"/>
            <a:ext cx="7344816" cy="7603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2000" u="sng" dirty="0" smtClean="0">
                <a:latin typeface="Arial" pitchFamily="34" charset="0"/>
                <a:cs typeface="Arial" pitchFamily="34" charset="0"/>
              </a:rPr>
              <a:t>Quasi-Newton optimisation (e.g. BFGS) with GPs</a:t>
            </a:r>
            <a:endParaRPr lang="en-GB" sz="2000" u="sng" dirty="0">
              <a:latin typeface="Arial" pitchFamily="34" charset="0"/>
              <a:cs typeface="Arial" pitchFamily="34" charset="0"/>
            </a:endParaRP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25960" y="3789040"/>
            <a:ext cx="5436096" cy="2484276"/>
          </a:xfrm>
          <a:prstGeom prst="rect">
            <a:avLst/>
          </a:prstGeom>
        </p:spPr>
      </p:pic>
      <p:sp>
        <p:nvSpPr>
          <p:cNvPr id="9" name="Slide Number Placeholder 8"/>
          <p:cNvSpPr>
            <a:spLocks noGrp="1"/>
          </p:cNvSpPr>
          <p:nvPr>
            <p:ph type="sldNum" sz="quarter" idx="12"/>
          </p:nvPr>
        </p:nvSpPr>
        <p:spPr/>
        <p:txBody>
          <a:bodyPr/>
          <a:lstStyle/>
          <a:p>
            <a:fld id="{77C4773A-C3D5-4549-A6D2-7F1166EF7514}" type="slidenum">
              <a:rPr lang="en-GB" smtClean="0"/>
              <a:pPr/>
              <a:t>21</a:t>
            </a:fld>
            <a:r>
              <a:rPr lang="en-GB" smtClean="0"/>
              <a:t> of 26</a:t>
            </a:r>
            <a:endParaRPr lang="en-GB" dirty="0"/>
          </a:p>
        </p:txBody>
      </p:sp>
    </p:spTree>
    <p:extLst>
      <p:ext uri="{BB962C8B-B14F-4D97-AF65-F5344CB8AC3E}">
        <p14:creationId xmlns:p14="http://schemas.microsoft.com/office/powerpoint/2010/main" val="262977424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544365"/>
            <a:ext cx="3275856" cy="360040"/>
          </a:xfrm>
          <a:prstGeom prst="rect">
            <a:avLst/>
          </a:prstGeom>
          <a:solidFill>
            <a:schemeClr val="bg1">
              <a:lumMod val="85000"/>
            </a:schemeClr>
          </a:solidFill>
          <a:ln>
            <a:solidFill>
              <a:schemeClr val="tx1"/>
            </a:solidFill>
          </a:ln>
          <a:scene3d>
            <a:camera prst="orthographicFront"/>
            <a:lightRig rig="threePt" dir="t"/>
          </a:scene3d>
          <a:sp3d extrusionH="114300" prstMaterial="matte">
            <a:bevelT w="114300" h="177800" prst="relaxedInset"/>
            <a:extrusionClr>
              <a:schemeClr val="tx1"/>
            </a:extrusionClr>
          </a:sp3d>
        </p:spPr>
        <p:txBody>
          <a:bodyPr vert="horz" lIns="91440" tIns="45720" rIns="91440" bIns="45720" rtlCol="0" anchor="ctr">
            <a:noAutofit/>
          </a:bodyPr>
          <a:lstStyle/>
          <a:p>
            <a:pPr algn="ctr">
              <a:spcBef>
                <a:spcPct val="0"/>
              </a:spcBef>
              <a:defRPr/>
            </a:pPr>
            <a:r>
              <a:rPr lang="en-GB" sz="1900" b="1" dirty="0" smtClean="0">
                <a:latin typeface="Baskerville Old Face" panose="02020602080505020303" pitchFamily="18" charset="0"/>
                <a:ea typeface="+mj-ea"/>
                <a:cs typeface="+mj-cs"/>
              </a:rPr>
              <a:t>5.1 - </a:t>
            </a:r>
            <a:r>
              <a:rPr lang="en-GB" sz="1900" b="1" dirty="0">
                <a:latin typeface="Baskerville Old Face" panose="02020602080505020303" pitchFamily="18" charset="0"/>
                <a:cs typeface="Arial" pitchFamily="34" charset="0"/>
              </a:rPr>
              <a:t>Dimensionality </a:t>
            </a:r>
            <a:r>
              <a:rPr lang="en-GB" sz="1900" b="1" dirty="0" smtClean="0">
                <a:latin typeface="Baskerville Old Face" panose="02020602080505020303" pitchFamily="18" charset="0"/>
                <a:cs typeface="Arial" pitchFamily="34" charset="0"/>
              </a:rPr>
              <a:t>Reduction</a:t>
            </a:r>
            <a:endParaRPr kumimoji="0" lang="en-GB" sz="1900" b="1" i="0" strike="noStrike" kern="1200" cap="none" spc="0" normalizeH="0" baseline="0" noProof="0" dirty="0" smtClean="0">
              <a:ln>
                <a:noFill/>
              </a:ln>
              <a:effectLst/>
              <a:uLnTx/>
              <a:uFillTx/>
              <a:latin typeface="Baskerville Old Face" pitchFamily="18" charset="0"/>
              <a:ea typeface="+mj-ea"/>
              <a:cs typeface="+mj-cs"/>
            </a:endParaRPr>
          </a:p>
        </p:txBody>
      </p:sp>
      <p:sp>
        <p:nvSpPr>
          <p:cNvPr id="19" name="Content Placeholder 2"/>
          <p:cNvSpPr>
            <a:spLocks noGrp="1"/>
          </p:cNvSpPr>
          <p:nvPr>
            <p:ph idx="4294967295"/>
          </p:nvPr>
        </p:nvSpPr>
        <p:spPr>
          <a:xfrm>
            <a:off x="971550" y="1340768"/>
            <a:ext cx="7848600" cy="2262029"/>
          </a:xfrm>
        </p:spPr>
        <p:txBody>
          <a:bodyPr>
            <a:normAutofit/>
          </a:bodyPr>
          <a:lstStyle>
            <a:lvl1pPr marL="342900" indent="-342900">
              <a:buFontTx/>
              <a:buBlip>
                <a:blip r:embed="rId3"/>
              </a:buBlip>
              <a:defRPr sz="3200"/>
            </a:lvl1pPr>
            <a:lvl2pPr marL="742950" indent="-285750">
              <a:buFontTx/>
              <a:buBlip>
                <a:blip r:embed="rId3"/>
              </a:buBlip>
              <a:defRPr sz="2400"/>
            </a:lvl2pPr>
          </a:lstStyle>
          <a:p>
            <a:r>
              <a:rPr lang="en-GB" sz="2000" dirty="0" smtClean="0">
                <a:latin typeface="Arial" pitchFamily="34" charset="0"/>
                <a:cs typeface="Arial" pitchFamily="34" charset="0"/>
              </a:rPr>
              <a:t>Mapping from high to low dimensional space</a:t>
            </a:r>
          </a:p>
          <a:p>
            <a:r>
              <a:rPr lang="en-GB" sz="2000" dirty="0" smtClean="0">
                <a:latin typeface="Arial" pitchFamily="34" charset="0"/>
                <a:cs typeface="Arial" pitchFamily="34" charset="0"/>
              </a:rPr>
              <a:t>Minimising lost information</a:t>
            </a:r>
          </a:p>
          <a:p>
            <a:r>
              <a:rPr lang="en-GB" sz="2000" dirty="0" smtClean="0">
                <a:latin typeface="Arial" pitchFamily="34" charset="0"/>
                <a:cs typeface="Arial" pitchFamily="34" charset="0"/>
              </a:rPr>
              <a:t>We can create a distribution of mapping functions (a GP)</a:t>
            </a:r>
          </a:p>
          <a:p>
            <a:r>
              <a:rPr lang="en-GB" sz="2000" dirty="0" smtClean="0">
                <a:latin typeface="Arial" pitchFamily="34" charset="0"/>
                <a:cs typeface="Arial" pitchFamily="34" charset="0"/>
              </a:rPr>
              <a:t>N.B. GP actually low to high</a:t>
            </a:r>
          </a:p>
          <a:p>
            <a:r>
              <a:rPr lang="en-GB" sz="2000" dirty="0">
                <a:latin typeface="Arial" pitchFamily="34" charset="0"/>
                <a:cs typeface="Arial" pitchFamily="34" charset="0"/>
              </a:rPr>
              <a:t>A</a:t>
            </a:r>
            <a:r>
              <a:rPr lang="en-GB" sz="2000" dirty="0" smtClean="0">
                <a:latin typeface="Arial" pitchFamily="34" charset="0"/>
                <a:cs typeface="Arial" pitchFamily="34" charset="0"/>
              </a:rPr>
              <a:t>dding new data is non-convex</a:t>
            </a:r>
          </a:p>
        </p:txBody>
      </p:sp>
      <p:sp>
        <p:nvSpPr>
          <p:cNvPr id="20" name="Content Placeholder 2"/>
          <p:cNvSpPr txBox="1">
            <a:spLocks/>
          </p:cNvSpPr>
          <p:nvPr/>
        </p:nvSpPr>
        <p:spPr>
          <a:xfrm>
            <a:off x="971600" y="1012417"/>
            <a:ext cx="7344816" cy="7603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2000" u="sng" dirty="0" smtClean="0">
                <a:latin typeface="Arial" pitchFamily="34" charset="0"/>
                <a:cs typeface="Arial" pitchFamily="34" charset="0"/>
              </a:rPr>
              <a:t>Dimensionality Reduction</a:t>
            </a:r>
            <a:endParaRPr lang="en-GB" sz="2000" u="sng" dirty="0">
              <a:latin typeface="Arial" pitchFamily="34" charset="0"/>
              <a:cs typeface="Arial" pitchFamily="34" charset="0"/>
            </a:endParaRPr>
          </a:p>
        </p:txBody>
      </p:sp>
      <p:sp>
        <p:nvSpPr>
          <p:cNvPr id="21" name="TextBox 20"/>
          <p:cNvSpPr txBox="1"/>
          <p:nvPr/>
        </p:nvSpPr>
        <p:spPr>
          <a:xfrm>
            <a:off x="2195736" y="5259769"/>
            <a:ext cx="5184576" cy="1169551"/>
          </a:xfrm>
          <a:prstGeom prst="rect">
            <a:avLst/>
          </a:prstGeom>
          <a:solidFill>
            <a:schemeClr val="tx1"/>
          </a:solidFill>
        </p:spPr>
        <p:txBody>
          <a:bodyPr wrap="square" rtlCol="0">
            <a:spAutoFit/>
          </a:bodyPr>
          <a:lstStyle/>
          <a:p>
            <a:r>
              <a:rPr lang="en-GB" sz="1400" dirty="0" smtClean="0">
                <a:solidFill>
                  <a:schemeClr val="bg1"/>
                </a:solidFill>
              </a:rPr>
              <a:t>&gt; m=</a:t>
            </a:r>
            <a:r>
              <a:rPr lang="en-GB" sz="1400" dirty="0" err="1" smtClean="0">
                <a:solidFill>
                  <a:schemeClr val="bg1"/>
                </a:solidFill>
              </a:rPr>
              <a:t>Gpy.models.GPLVM</a:t>
            </a:r>
            <a:r>
              <a:rPr lang="en-GB" sz="1400" dirty="0" smtClean="0">
                <a:solidFill>
                  <a:schemeClr val="bg1"/>
                </a:solidFill>
              </a:rPr>
              <a:t>(</a:t>
            </a:r>
            <a:r>
              <a:rPr lang="en-GB" sz="1400" dirty="0" err="1" smtClean="0">
                <a:solidFill>
                  <a:schemeClr val="bg1"/>
                </a:solidFill>
              </a:rPr>
              <a:t>Y,input_dims,kernel</a:t>
            </a:r>
            <a:r>
              <a:rPr lang="en-GB" sz="1400" dirty="0" smtClean="0">
                <a:solidFill>
                  <a:schemeClr val="bg1"/>
                </a:solidFill>
              </a:rPr>
              <a:t>=k)</a:t>
            </a:r>
          </a:p>
          <a:p>
            <a:r>
              <a:rPr lang="en-GB" sz="1400" dirty="0" smtClean="0">
                <a:solidFill>
                  <a:schemeClr val="bg1"/>
                </a:solidFill>
              </a:rPr>
              <a:t>&gt; </a:t>
            </a:r>
            <a:r>
              <a:rPr lang="en-GB" sz="1400" dirty="0" err="1" smtClean="0">
                <a:solidFill>
                  <a:schemeClr val="bg1"/>
                </a:solidFill>
              </a:rPr>
              <a:t>m.ensure_default_constraints</a:t>
            </a:r>
            <a:r>
              <a:rPr lang="en-GB" sz="1400" dirty="0" smtClean="0">
                <a:solidFill>
                  <a:schemeClr val="bg1"/>
                </a:solidFill>
              </a:rPr>
              <a:t>()</a:t>
            </a:r>
          </a:p>
          <a:p>
            <a:r>
              <a:rPr lang="en-GB" sz="1400" dirty="0" smtClean="0">
                <a:solidFill>
                  <a:schemeClr val="bg1"/>
                </a:solidFill>
              </a:rPr>
              <a:t>&gt; m</a:t>
            </a:r>
            <a:r>
              <a:rPr lang="en-GB" sz="1400" dirty="0">
                <a:solidFill>
                  <a:schemeClr val="bg1"/>
                </a:solidFill>
              </a:rPr>
              <a:t>['noise'] = </a:t>
            </a:r>
            <a:r>
              <a:rPr lang="en-GB" sz="1400" dirty="0" err="1">
                <a:solidFill>
                  <a:schemeClr val="bg1"/>
                </a:solidFill>
              </a:rPr>
              <a:t>m.likelihood.Y.var</a:t>
            </a:r>
            <a:r>
              <a:rPr lang="en-GB" sz="1400" dirty="0">
                <a:solidFill>
                  <a:schemeClr val="bg1"/>
                </a:solidFill>
              </a:rPr>
              <a:t>()/20</a:t>
            </a:r>
            <a:r>
              <a:rPr lang="en-GB" sz="1400" dirty="0" smtClean="0">
                <a:solidFill>
                  <a:schemeClr val="bg1"/>
                </a:solidFill>
              </a:rPr>
              <a:t>. #</a:t>
            </a:r>
            <a:r>
              <a:rPr lang="en-GB" sz="1400" dirty="0" err="1" smtClean="0">
                <a:solidFill>
                  <a:schemeClr val="bg1"/>
                </a:solidFill>
              </a:rPr>
              <a:t>obs</a:t>
            </a:r>
            <a:r>
              <a:rPr lang="en-GB" sz="1400" dirty="0" smtClean="0">
                <a:solidFill>
                  <a:schemeClr val="bg1"/>
                </a:solidFill>
              </a:rPr>
              <a:t> noise &lt; input noise</a:t>
            </a:r>
          </a:p>
          <a:p>
            <a:r>
              <a:rPr lang="en-GB" sz="1400" dirty="0" smtClean="0">
                <a:solidFill>
                  <a:schemeClr val="bg1"/>
                </a:solidFill>
              </a:rPr>
              <a:t>&gt; </a:t>
            </a:r>
            <a:r>
              <a:rPr lang="en-GB" sz="1400" dirty="0" err="1" smtClean="0">
                <a:solidFill>
                  <a:schemeClr val="bg1"/>
                </a:solidFill>
              </a:rPr>
              <a:t>m.optimise</a:t>
            </a:r>
            <a:r>
              <a:rPr lang="en-GB" sz="1400" dirty="0" smtClean="0">
                <a:solidFill>
                  <a:schemeClr val="bg1"/>
                </a:solidFill>
              </a:rPr>
              <a:t>()</a:t>
            </a:r>
          </a:p>
          <a:p>
            <a:r>
              <a:rPr lang="en-GB" sz="1400" dirty="0" smtClean="0">
                <a:solidFill>
                  <a:schemeClr val="bg1"/>
                </a:solidFill>
              </a:rPr>
              <a:t>&gt; </a:t>
            </a:r>
            <a:r>
              <a:rPr lang="en-GB" sz="1400" dirty="0" err="1" smtClean="0">
                <a:solidFill>
                  <a:schemeClr val="bg1"/>
                </a:solidFill>
              </a:rPr>
              <a:t>m.plot</a:t>
            </a:r>
            <a:r>
              <a:rPr lang="en-GB" sz="1400" dirty="0" smtClean="0">
                <a:solidFill>
                  <a:schemeClr val="bg1"/>
                </a:solidFill>
              </a:rPr>
              <a:t>()</a:t>
            </a:r>
            <a:endParaRPr lang="en-US" sz="1400" dirty="0">
              <a:solidFill>
                <a:schemeClr val="bg1"/>
              </a:solidFill>
            </a:endParaRPr>
          </a:p>
        </p:txBody>
      </p:sp>
      <p:sp>
        <p:nvSpPr>
          <p:cNvPr id="22" name="TextBox 21"/>
          <p:cNvSpPr txBox="1"/>
          <p:nvPr/>
        </p:nvSpPr>
        <p:spPr>
          <a:xfrm>
            <a:off x="3059832" y="4890437"/>
            <a:ext cx="2842638" cy="369332"/>
          </a:xfrm>
          <a:prstGeom prst="rect">
            <a:avLst/>
          </a:prstGeom>
          <a:noFill/>
        </p:spPr>
        <p:txBody>
          <a:bodyPr wrap="none" rtlCol="0">
            <a:spAutoFit/>
          </a:bodyPr>
          <a:lstStyle/>
          <a:p>
            <a:r>
              <a:rPr lang="en-GB" dirty="0" smtClean="0"/>
              <a:t>GP dimensionality reduction</a:t>
            </a:r>
            <a:endParaRPr lang="en-US" dirty="0"/>
          </a:p>
        </p:txBody>
      </p:sp>
      <p:pic>
        <p:nvPicPr>
          <p:cNvPr id="23" name="Picture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79712" y="3220309"/>
            <a:ext cx="2557822" cy="1720859"/>
          </a:xfrm>
          <a:prstGeom prst="rect">
            <a:avLst/>
          </a:prstGeom>
        </p:spPr>
      </p:pic>
      <p:pic>
        <p:nvPicPr>
          <p:cNvPr id="24" name="Picture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37534" y="3199740"/>
            <a:ext cx="2448313" cy="1728681"/>
          </a:xfrm>
          <a:prstGeom prst="rect">
            <a:avLst/>
          </a:prstGeom>
        </p:spPr>
      </p:pic>
      <p:sp>
        <p:nvSpPr>
          <p:cNvPr id="6" name="Slide Number Placeholder 5"/>
          <p:cNvSpPr>
            <a:spLocks noGrp="1"/>
          </p:cNvSpPr>
          <p:nvPr>
            <p:ph type="sldNum" sz="quarter" idx="12"/>
          </p:nvPr>
        </p:nvSpPr>
        <p:spPr/>
        <p:txBody>
          <a:bodyPr/>
          <a:lstStyle/>
          <a:p>
            <a:fld id="{77C4773A-C3D5-4549-A6D2-7F1166EF7514}" type="slidenum">
              <a:rPr lang="en-GB" smtClean="0"/>
              <a:pPr/>
              <a:t>22</a:t>
            </a:fld>
            <a:r>
              <a:rPr lang="en-GB" smtClean="0"/>
              <a:t> of 26</a:t>
            </a:r>
            <a:endParaRPr lang="en-GB" dirty="0"/>
          </a:p>
        </p:txBody>
      </p:sp>
    </p:spTree>
    <p:extLst>
      <p:ext uri="{BB962C8B-B14F-4D97-AF65-F5344CB8AC3E}">
        <p14:creationId xmlns:p14="http://schemas.microsoft.com/office/powerpoint/2010/main" val="251996301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611560" y="1012417"/>
            <a:ext cx="7704856" cy="7603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2000" u="sng" dirty="0" smtClean="0">
                <a:latin typeface="Arial" pitchFamily="34" charset="0"/>
                <a:cs typeface="Arial" pitchFamily="34" charset="0"/>
              </a:rPr>
              <a:t>Nonlinear Dimensionality Reduction</a:t>
            </a:r>
            <a:endParaRPr lang="en-GB" sz="2000" u="sng" dirty="0">
              <a:latin typeface="Arial" pitchFamily="34" charset="0"/>
              <a:cs typeface="Arial" pitchFamily="34" charset="0"/>
            </a:endParaRPr>
          </a:p>
        </p:txBody>
      </p:sp>
      <p:sp>
        <p:nvSpPr>
          <p:cNvPr id="6" name="TextBox 5"/>
          <p:cNvSpPr txBox="1"/>
          <p:nvPr/>
        </p:nvSpPr>
        <p:spPr>
          <a:xfrm>
            <a:off x="1557668" y="2999704"/>
            <a:ext cx="4759414" cy="954107"/>
          </a:xfrm>
          <a:prstGeom prst="rect">
            <a:avLst/>
          </a:prstGeom>
          <a:solidFill>
            <a:schemeClr val="tx1"/>
          </a:solidFill>
        </p:spPr>
        <p:txBody>
          <a:bodyPr wrap="square" rtlCol="0">
            <a:spAutoFit/>
          </a:bodyPr>
          <a:lstStyle/>
          <a:p>
            <a:r>
              <a:rPr lang="en-GB" sz="1400" dirty="0" smtClean="0">
                <a:solidFill>
                  <a:schemeClr val="bg1"/>
                </a:solidFill>
              </a:rPr>
              <a:t>&gt; k=</a:t>
            </a:r>
            <a:r>
              <a:rPr lang="en-GB" sz="1400" dirty="0" err="1" smtClean="0">
                <a:solidFill>
                  <a:schemeClr val="bg1"/>
                </a:solidFill>
              </a:rPr>
              <a:t>GPy.kern.rbf</a:t>
            </a:r>
            <a:r>
              <a:rPr lang="en-GB" sz="1400" dirty="0" smtClean="0">
                <a:solidFill>
                  <a:schemeClr val="bg1"/>
                </a:solidFill>
              </a:rPr>
              <a:t>(</a:t>
            </a:r>
            <a:r>
              <a:rPr lang="en-GB" sz="1400" dirty="0" err="1" smtClean="0">
                <a:solidFill>
                  <a:schemeClr val="bg1"/>
                </a:solidFill>
              </a:rPr>
              <a:t>input_dims,ARD</a:t>
            </a:r>
            <a:r>
              <a:rPr lang="en-GB" sz="1400" dirty="0" smtClean="0">
                <a:solidFill>
                  <a:schemeClr val="bg1"/>
                </a:solidFill>
              </a:rPr>
              <a:t>=True)</a:t>
            </a:r>
          </a:p>
          <a:p>
            <a:r>
              <a:rPr lang="en-GB" sz="1400" dirty="0" smtClean="0">
                <a:solidFill>
                  <a:schemeClr val="bg1"/>
                </a:solidFill>
              </a:rPr>
              <a:t>&gt; m=</a:t>
            </a:r>
            <a:r>
              <a:rPr lang="en-GB" sz="1400" dirty="0" err="1" smtClean="0">
                <a:solidFill>
                  <a:schemeClr val="bg1"/>
                </a:solidFill>
              </a:rPr>
              <a:t>Gpy.models.BayesianGPLVM</a:t>
            </a:r>
            <a:r>
              <a:rPr lang="en-GB" sz="1400" dirty="0" smtClean="0">
                <a:solidFill>
                  <a:schemeClr val="bg1"/>
                </a:solidFill>
              </a:rPr>
              <a:t>(</a:t>
            </a:r>
            <a:r>
              <a:rPr lang="en-GB" sz="1400" dirty="0" err="1" smtClean="0">
                <a:solidFill>
                  <a:schemeClr val="bg1"/>
                </a:solidFill>
              </a:rPr>
              <a:t>Y,input_dims,kernel</a:t>
            </a:r>
            <a:r>
              <a:rPr lang="en-GB" sz="1400" dirty="0" smtClean="0">
                <a:solidFill>
                  <a:schemeClr val="bg1"/>
                </a:solidFill>
              </a:rPr>
              <a:t>=k)</a:t>
            </a:r>
          </a:p>
          <a:p>
            <a:r>
              <a:rPr lang="en-GB" sz="1400" dirty="0" smtClean="0">
                <a:solidFill>
                  <a:schemeClr val="bg1"/>
                </a:solidFill>
              </a:rPr>
              <a:t>&gt; …</a:t>
            </a:r>
          </a:p>
          <a:p>
            <a:r>
              <a:rPr lang="en-GB" sz="1400" dirty="0" smtClean="0">
                <a:solidFill>
                  <a:schemeClr val="bg1"/>
                </a:solidFill>
              </a:rPr>
              <a:t>&gt; </a:t>
            </a:r>
            <a:r>
              <a:rPr lang="en-GB" sz="1400" dirty="0" err="1" smtClean="0">
                <a:solidFill>
                  <a:schemeClr val="bg1"/>
                </a:solidFill>
              </a:rPr>
              <a:t>m.kern.plot_ARD</a:t>
            </a:r>
            <a:r>
              <a:rPr lang="en-GB" sz="1400" dirty="0" smtClean="0">
                <a:solidFill>
                  <a:schemeClr val="bg1"/>
                </a:solidFill>
              </a:rPr>
              <a:t>()</a:t>
            </a:r>
            <a:endParaRPr lang="en-US" sz="1400" dirty="0">
              <a:solidFill>
                <a:schemeClr val="bg1"/>
              </a:solidFill>
            </a:endParaRPr>
          </a:p>
        </p:txBody>
      </p:sp>
      <p:sp>
        <p:nvSpPr>
          <p:cNvPr id="7" name="TextBox 6"/>
          <p:cNvSpPr txBox="1"/>
          <p:nvPr/>
        </p:nvSpPr>
        <p:spPr>
          <a:xfrm>
            <a:off x="1446878" y="2600022"/>
            <a:ext cx="4642105" cy="369332"/>
          </a:xfrm>
          <a:prstGeom prst="rect">
            <a:avLst/>
          </a:prstGeom>
          <a:noFill/>
        </p:spPr>
        <p:txBody>
          <a:bodyPr wrap="none" rtlCol="0">
            <a:spAutoFit/>
          </a:bodyPr>
          <a:lstStyle/>
          <a:p>
            <a:r>
              <a:rPr lang="en-GB" dirty="0" smtClean="0"/>
              <a:t>Bayesian GP dimensionality reduction with ARD</a:t>
            </a:r>
            <a:endParaRPr lang="en-US" dirty="0"/>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73338" y="1063829"/>
            <a:ext cx="2557822" cy="1720859"/>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28092" y="2852447"/>
            <a:ext cx="2448313" cy="1728681"/>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46478" y="4592489"/>
            <a:ext cx="2526534" cy="1799080"/>
          </a:xfrm>
          <a:prstGeom prst="rect">
            <a:avLst/>
          </a:prstGeom>
        </p:spPr>
      </p:pic>
      <p:sp>
        <p:nvSpPr>
          <p:cNvPr id="11" name="Content Placeholder 2"/>
          <p:cNvSpPr>
            <a:spLocks noGrp="1"/>
          </p:cNvSpPr>
          <p:nvPr>
            <p:ph idx="4294967295"/>
          </p:nvPr>
        </p:nvSpPr>
        <p:spPr>
          <a:xfrm>
            <a:off x="971550" y="1484785"/>
            <a:ext cx="7848600" cy="3096343"/>
          </a:xfrm>
        </p:spPr>
        <p:txBody>
          <a:bodyPr>
            <a:normAutofit/>
          </a:bodyPr>
          <a:lstStyle>
            <a:lvl1pPr marL="342900" indent="-342900">
              <a:buFontTx/>
              <a:buBlip>
                <a:blip r:embed="rId6"/>
              </a:buBlip>
              <a:defRPr sz="3200"/>
            </a:lvl1pPr>
            <a:lvl2pPr marL="742950" indent="-285750">
              <a:buFontTx/>
              <a:buBlip>
                <a:blip r:embed="rId6"/>
              </a:buBlip>
              <a:defRPr sz="2400"/>
            </a:lvl2pPr>
          </a:lstStyle>
          <a:p>
            <a:r>
              <a:rPr lang="en-GB" sz="2000" dirty="0" smtClean="0">
                <a:latin typeface="Arial" pitchFamily="34" charset="0"/>
                <a:cs typeface="Arial" pitchFamily="34" charset="0"/>
              </a:rPr>
              <a:t>Can use nonlinear bases</a:t>
            </a:r>
          </a:p>
          <a:p>
            <a:r>
              <a:rPr lang="en-GB" sz="2000" dirty="0" smtClean="0">
                <a:latin typeface="Arial" pitchFamily="34" charset="0"/>
                <a:cs typeface="Arial" pitchFamily="34" charset="0"/>
              </a:rPr>
              <a:t>Automatic Relevance Determination (ARD)</a:t>
            </a:r>
          </a:p>
          <a:p>
            <a:r>
              <a:rPr lang="en-GB" sz="2000" dirty="0" smtClean="0">
                <a:latin typeface="Arial" pitchFamily="34" charset="0"/>
                <a:cs typeface="Arial" pitchFamily="34" charset="0"/>
              </a:rPr>
              <a:t>Also full Bayesian schemes possible</a:t>
            </a:r>
          </a:p>
        </p:txBody>
      </p:sp>
      <p:pic>
        <p:nvPicPr>
          <p:cNvPr id="12" name="Picture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22914" y="4358143"/>
            <a:ext cx="5457872" cy="2005132"/>
          </a:xfrm>
          <a:prstGeom prst="rect">
            <a:avLst/>
          </a:prstGeom>
        </p:spPr>
      </p:pic>
      <p:sp>
        <p:nvSpPr>
          <p:cNvPr id="13" name="Title 1"/>
          <p:cNvSpPr txBox="1">
            <a:spLocks/>
          </p:cNvSpPr>
          <p:nvPr/>
        </p:nvSpPr>
        <p:spPr>
          <a:xfrm>
            <a:off x="0" y="544365"/>
            <a:ext cx="3275856" cy="360040"/>
          </a:xfrm>
          <a:prstGeom prst="rect">
            <a:avLst/>
          </a:prstGeom>
          <a:solidFill>
            <a:schemeClr val="bg1">
              <a:lumMod val="85000"/>
            </a:schemeClr>
          </a:solidFill>
          <a:ln>
            <a:solidFill>
              <a:schemeClr val="tx1"/>
            </a:solidFill>
          </a:ln>
          <a:scene3d>
            <a:camera prst="orthographicFront"/>
            <a:lightRig rig="threePt" dir="t"/>
          </a:scene3d>
          <a:sp3d extrusionH="114300" prstMaterial="matte">
            <a:bevelT w="114300" h="177800" prst="relaxedInset"/>
            <a:extrusionClr>
              <a:schemeClr val="tx1"/>
            </a:extrusionClr>
          </a:sp3d>
        </p:spPr>
        <p:txBody>
          <a:bodyPr vert="horz" lIns="91440" tIns="45720" rIns="91440" bIns="45720" rtlCol="0" anchor="ctr">
            <a:noAutofit/>
          </a:bodyPr>
          <a:lstStyle/>
          <a:p>
            <a:pPr algn="ctr">
              <a:spcBef>
                <a:spcPct val="0"/>
              </a:spcBef>
              <a:defRPr/>
            </a:pPr>
            <a:r>
              <a:rPr lang="en-GB" sz="1900" b="1" dirty="0" smtClean="0">
                <a:latin typeface="Baskerville Old Face" panose="02020602080505020303" pitchFamily="18" charset="0"/>
                <a:ea typeface="+mj-ea"/>
                <a:cs typeface="+mj-cs"/>
              </a:rPr>
              <a:t>5.1 - </a:t>
            </a:r>
            <a:r>
              <a:rPr lang="en-GB" sz="1900" b="1" dirty="0">
                <a:latin typeface="Baskerville Old Face" panose="02020602080505020303" pitchFamily="18" charset="0"/>
                <a:cs typeface="Arial" pitchFamily="34" charset="0"/>
              </a:rPr>
              <a:t>Dimensionality </a:t>
            </a:r>
            <a:r>
              <a:rPr lang="en-GB" sz="1900" b="1" dirty="0" smtClean="0">
                <a:latin typeface="Baskerville Old Face" panose="02020602080505020303" pitchFamily="18" charset="0"/>
                <a:cs typeface="Arial" pitchFamily="34" charset="0"/>
              </a:rPr>
              <a:t>Reduction</a:t>
            </a:r>
            <a:endParaRPr kumimoji="0" lang="en-GB" sz="1900" b="1" i="0" strike="noStrike" kern="1200" cap="none" spc="0" normalizeH="0" baseline="0" noProof="0" dirty="0" smtClean="0">
              <a:ln>
                <a:noFill/>
              </a:ln>
              <a:effectLst/>
              <a:uLnTx/>
              <a:uFillTx/>
              <a:latin typeface="Baskerville Old Face" pitchFamily="18" charset="0"/>
              <a:ea typeface="+mj-ea"/>
              <a:cs typeface="+mj-cs"/>
            </a:endParaRPr>
          </a:p>
        </p:txBody>
      </p:sp>
      <p:sp>
        <p:nvSpPr>
          <p:cNvPr id="14" name="Slide Number Placeholder 13"/>
          <p:cNvSpPr>
            <a:spLocks noGrp="1"/>
          </p:cNvSpPr>
          <p:nvPr>
            <p:ph type="sldNum" sz="quarter" idx="12"/>
          </p:nvPr>
        </p:nvSpPr>
        <p:spPr/>
        <p:txBody>
          <a:bodyPr/>
          <a:lstStyle/>
          <a:p>
            <a:fld id="{77C4773A-C3D5-4549-A6D2-7F1166EF7514}" type="slidenum">
              <a:rPr lang="en-GB" smtClean="0"/>
              <a:pPr/>
              <a:t>23</a:t>
            </a:fld>
            <a:r>
              <a:rPr lang="en-GB" smtClean="0"/>
              <a:t> of 26</a:t>
            </a:r>
            <a:endParaRPr lang="en-GB" dirty="0"/>
          </a:p>
        </p:txBody>
      </p:sp>
    </p:spTree>
    <p:extLst>
      <p:ext uri="{BB962C8B-B14F-4D97-AF65-F5344CB8AC3E}">
        <p14:creationId xmlns:p14="http://schemas.microsoft.com/office/powerpoint/2010/main" val="880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275856" y="544365"/>
            <a:ext cx="2736304" cy="360040"/>
          </a:xfrm>
          <a:prstGeom prst="rect">
            <a:avLst/>
          </a:prstGeom>
          <a:solidFill>
            <a:schemeClr val="bg1">
              <a:lumMod val="85000"/>
            </a:schemeClr>
          </a:solidFill>
          <a:ln>
            <a:solidFill>
              <a:schemeClr val="tx1"/>
            </a:solidFill>
          </a:ln>
          <a:scene3d>
            <a:camera prst="orthographicFront"/>
            <a:lightRig rig="threePt" dir="t"/>
          </a:scene3d>
          <a:sp3d extrusionH="114300" prstMaterial="matte">
            <a:bevelT w="114300" h="177800" prst="relaxedInset"/>
            <a:extrusionClr>
              <a:schemeClr val="tx1"/>
            </a:extrusionClr>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1900" b="1" dirty="0" smtClean="0">
                <a:latin typeface="Baskerville Old Face" pitchFamily="18" charset="0"/>
                <a:ea typeface="+mj-ea"/>
                <a:cs typeface="+mj-cs"/>
              </a:rPr>
              <a:t>5.2 – </a:t>
            </a:r>
            <a:r>
              <a:rPr kumimoji="0" lang="en-GB" sz="1900" b="1" i="0" u="none" strike="noStrike" kern="1200" cap="none" spc="0" normalizeH="0" baseline="0" noProof="0" dirty="0" smtClean="0">
                <a:ln>
                  <a:noFill/>
                </a:ln>
                <a:effectLst/>
                <a:uLnTx/>
                <a:uFillTx/>
                <a:latin typeface="Baskerville Old Face" pitchFamily="18" charset="0"/>
                <a:ea typeface="+mj-ea"/>
                <a:cs typeface="+mj-cs"/>
              </a:rPr>
              <a:t>State Space Models</a:t>
            </a:r>
          </a:p>
        </p:txBody>
      </p:sp>
      <mc:AlternateContent xmlns:mc="http://schemas.openxmlformats.org/markup-compatibility/2006" xmlns:a14="http://schemas.microsoft.com/office/drawing/2010/main">
        <mc:Choice Requires="a14">
          <p:sp>
            <p:nvSpPr>
              <p:cNvPr id="5" name="Content Placeholder 2"/>
              <p:cNvSpPr>
                <a:spLocks noGrp="1"/>
              </p:cNvSpPr>
              <p:nvPr>
                <p:ph idx="4294967295"/>
              </p:nvPr>
            </p:nvSpPr>
            <p:spPr>
              <a:xfrm>
                <a:off x="971550" y="1628800"/>
                <a:ext cx="7848600" cy="4536504"/>
              </a:xfrm>
            </p:spPr>
            <p:txBody>
              <a:bodyPr>
                <a:normAutofit/>
              </a:bodyPr>
              <a:lstStyle>
                <a:lvl1pPr marL="342900" indent="-342900">
                  <a:buFontTx/>
                  <a:buBlip>
                    <a:blip r:embed="rId3"/>
                  </a:buBlip>
                  <a:defRPr sz="3200"/>
                </a:lvl1pPr>
                <a:lvl2pPr marL="742950" indent="-285750">
                  <a:buFontTx/>
                  <a:buBlip>
                    <a:blip r:embed="rId3"/>
                  </a:buBlip>
                  <a:defRPr sz="2400"/>
                </a:lvl2pPr>
              </a:lstStyle>
              <a:p>
                <a:r>
                  <a:rPr lang="en-GB" sz="2000" dirty="0" smtClean="0">
                    <a:latin typeface="Arial" pitchFamily="34" charset="0"/>
                    <a:cs typeface="Arial" pitchFamily="34" charset="0"/>
                  </a:rPr>
                  <a:t>Covariance function of a GP ↔ state space</a:t>
                </a:r>
              </a:p>
              <a:p>
                <a:r>
                  <a:rPr lang="en-GB" sz="2000" dirty="0" err="1" smtClean="0">
                    <a:latin typeface="Arial" pitchFamily="34" charset="0"/>
                    <a:cs typeface="Arial" pitchFamily="34" charset="0"/>
                  </a:rPr>
                  <a:t>Kalman</a:t>
                </a:r>
                <a:r>
                  <a:rPr lang="en-GB" sz="2000" dirty="0" smtClean="0">
                    <a:latin typeface="Arial" pitchFamily="34" charset="0"/>
                    <a:cs typeface="Arial" pitchFamily="34" charset="0"/>
                  </a:rPr>
                  <a:t> Filter can be converted to a form of GP</a:t>
                </a:r>
              </a:p>
              <a:p>
                <a:pPr lvl="1"/>
                <a:r>
                  <a:rPr lang="en-GB" sz="2000" dirty="0" smtClean="0">
                    <a:latin typeface="Arial" pitchFamily="34" charset="0"/>
                    <a:cs typeface="Arial" pitchFamily="34" charset="0"/>
                  </a:rPr>
                  <a:t>GP form has cubic complexity</a:t>
                </a:r>
              </a:p>
              <a:p>
                <a:pPr lvl="1"/>
                <a:r>
                  <a:rPr lang="en-GB" sz="2000" dirty="0" smtClean="0">
                    <a:latin typeface="Arial" pitchFamily="34" charset="0"/>
                    <a:cs typeface="Arial" pitchFamily="34" charset="0"/>
                  </a:rPr>
                  <a:t>Flexible time intervals</a:t>
                </a:r>
              </a:p>
              <a:p>
                <a:r>
                  <a:rPr lang="en-GB" sz="2000" dirty="0" smtClean="0">
                    <a:latin typeface="Arial" pitchFamily="34" charset="0"/>
                    <a:cs typeface="Arial" pitchFamily="34" charset="0"/>
                  </a:rPr>
                  <a:t>Sometimes going the other way brings efficiency</a:t>
                </a:r>
              </a:p>
              <a:p>
                <a:pPr lvl="1"/>
                <a:r>
                  <a:rPr lang="en-GB" sz="2000" dirty="0" smtClean="0">
                    <a:latin typeface="Arial" pitchFamily="34" charset="0"/>
                    <a:cs typeface="Arial" pitchFamily="34" charset="0"/>
                  </a:rPr>
                  <a:t>If kernels have </a:t>
                </a:r>
                <a:r>
                  <a:rPr lang="en-GB" sz="2000" dirty="0" err="1" smtClean="0">
                    <a:latin typeface="Arial" pitchFamily="34" charset="0"/>
                    <a:cs typeface="Arial" pitchFamily="34" charset="0"/>
                  </a:rPr>
                  <a:t>markov</a:t>
                </a:r>
                <a:r>
                  <a:rPr lang="en-GB" sz="2000" dirty="0" smtClean="0">
                    <a:latin typeface="Arial" pitchFamily="34" charset="0"/>
                    <a:cs typeface="Arial" pitchFamily="34" charset="0"/>
                  </a:rPr>
                  <a:t> property (stationary?)</a:t>
                </a:r>
              </a:p>
              <a:p>
                <a:pPr lvl="1"/>
                <a:r>
                  <a:rPr lang="en-GB" sz="2000" dirty="0" smtClean="0">
                    <a:latin typeface="Arial" pitchFamily="34" charset="0"/>
                    <a:cs typeface="Arial" pitchFamily="34" charset="0"/>
                  </a:rPr>
                  <a:t>If GP is 1D</a:t>
                </a:r>
                <a:endParaRPr lang="en-GB" sz="2000" dirty="0">
                  <a:latin typeface="Arial" pitchFamily="34" charset="0"/>
                  <a:cs typeface="Arial" pitchFamily="34" charset="0"/>
                </a:endParaRPr>
              </a:p>
              <a:p>
                <a:r>
                  <a:rPr lang="en-GB" sz="2000" dirty="0" smtClean="0">
                    <a:latin typeface="Arial" pitchFamily="34" charset="0"/>
                    <a:cs typeface="Arial" pitchFamily="34" charset="0"/>
                  </a:rPr>
                  <a:t>No need for full covariance</a:t>
                </a:r>
              </a:p>
              <a:p>
                <a14:m>
                  <m:oMath xmlns:m="http://schemas.openxmlformats.org/officeDocument/2006/math">
                    <m:r>
                      <a:rPr lang="en-GB" sz="2000" b="0" i="1" smtClean="0">
                        <a:latin typeface="Cambria Math" panose="02040503050406030204" pitchFamily="18" charset="0"/>
                        <a:cs typeface="Arial" pitchFamily="34" charset="0"/>
                      </a:rPr>
                      <m:t>𝑂</m:t>
                    </m:r>
                    <m:d>
                      <m:dPr>
                        <m:ctrlPr>
                          <a:rPr lang="en-GB" sz="2000" b="0" i="1" smtClean="0">
                            <a:latin typeface="Cambria Math" panose="02040503050406030204" pitchFamily="18" charset="0"/>
                            <a:cs typeface="Arial" pitchFamily="34" charset="0"/>
                          </a:rPr>
                        </m:ctrlPr>
                      </m:dPr>
                      <m:e>
                        <m:r>
                          <a:rPr lang="en-GB" sz="2000" b="0" i="1" smtClean="0">
                            <a:latin typeface="Cambria Math" panose="02040503050406030204" pitchFamily="18" charset="0"/>
                            <a:cs typeface="Arial" pitchFamily="34" charset="0"/>
                          </a:rPr>
                          <m:t>𝑛</m:t>
                        </m:r>
                      </m:e>
                    </m:d>
                  </m:oMath>
                </a14:m>
                <a:r>
                  <a:rPr lang="en-GB" sz="2000" dirty="0" smtClean="0">
                    <a:latin typeface="Arial" pitchFamily="34" charset="0"/>
                    <a:cs typeface="Arial" pitchFamily="34" charset="0"/>
                  </a:rPr>
                  <a:t> with </a:t>
                </a:r>
                <a:r>
                  <a:rPr lang="en-GB" sz="2000" dirty="0" err="1" smtClean="0">
                    <a:latin typeface="Arial" pitchFamily="34" charset="0"/>
                    <a:cs typeface="Arial" pitchFamily="34" charset="0"/>
                  </a:rPr>
                  <a:t>Kalman</a:t>
                </a:r>
                <a:r>
                  <a:rPr lang="en-GB" sz="2000" dirty="0" smtClean="0">
                    <a:latin typeface="Arial" pitchFamily="34" charset="0"/>
                    <a:cs typeface="Arial" pitchFamily="34" charset="0"/>
                  </a:rPr>
                  <a:t> Filter + Rauch-Tung-</a:t>
                </a:r>
                <a:r>
                  <a:rPr lang="en-GB" sz="2000" dirty="0" err="1" smtClean="0">
                    <a:latin typeface="Arial" pitchFamily="34" charset="0"/>
                    <a:cs typeface="Arial" pitchFamily="34" charset="0"/>
                  </a:rPr>
                  <a:t>Striebel</a:t>
                </a:r>
                <a:r>
                  <a:rPr lang="en-GB" sz="2000" dirty="0" smtClean="0">
                    <a:latin typeface="Arial" pitchFamily="34" charset="0"/>
                    <a:cs typeface="Arial" pitchFamily="34" charset="0"/>
                  </a:rPr>
                  <a:t> smoother</a:t>
                </a:r>
              </a:p>
              <a:p>
                <a:r>
                  <a:rPr lang="en-GB" sz="2000" dirty="0" smtClean="0">
                    <a:latin typeface="Arial" pitchFamily="34" charset="0"/>
                    <a:cs typeface="Arial" pitchFamily="34" charset="0"/>
                  </a:rPr>
                  <a:t>Valuable for temporal signals e.g. audio</a:t>
                </a:r>
              </a:p>
            </p:txBody>
          </p:sp>
        </mc:Choice>
        <mc:Fallback xmlns="">
          <p:sp>
            <p:nvSpPr>
              <p:cNvPr id="5" name="Content Placeholder 2"/>
              <p:cNvSpPr>
                <a:spLocks noGrp="1" noRot="1" noChangeAspect="1" noMove="1" noResize="1" noEditPoints="1" noAdjustHandles="1" noChangeArrowheads="1" noChangeShapeType="1" noTextEdit="1"/>
              </p:cNvSpPr>
              <p:nvPr>
                <p:ph idx="4294967295" hasCustomPrompt="1"/>
              </p:nvPr>
            </p:nvSpPr>
            <p:spPr>
              <a:xfrm>
                <a:off x="971550" y="1628800"/>
                <a:ext cx="7848600" cy="4536504"/>
              </a:xfrm>
              <a:blipFill rotWithShape="0">
                <a:blip r:embed="rId4"/>
                <a:stretch>
                  <a:fillRect t="-538"/>
                </a:stretch>
              </a:blipFill>
            </p:spPr>
            <p:txBody>
              <a:bodyPr/>
              <a:lstStyle/>
              <a:p>
                <a:r>
                  <a:rPr lang="en-US">
                    <a:noFill/>
                  </a:rPr>
                  <a:t> </a:t>
                </a:r>
              </a:p>
            </p:txBody>
          </p:sp>
        </mc:Fallback>
      </mc:AlternateContent>
      <p:sp>
        <p:nvSpPr>
          <p:cNvPr id="6" name="Content Placeholder 2"/>
          <p:cNvSpPr txBox="1">
            <a:spLocks/>
          </p:cNvSpPr>
          <p:nvPr/>
        </p:nvSpPr>
        <p:spPr>
          <a:xfrm>
            <a:off x="971600" y="1012417"/>
            <a:ext cx="7344816" cy="7603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2000" u="sng" smtClean="0">
                <a:latin typeface="Arial" pitchFamily="34" charset="0"/>
                <a:cs typeface="Arial" pitchFamily="34" charset="0"/>
              </a:rPr>
              <a:t>State Space</a:t>
            </a:r>
            <a:endParaRPr lang="en-GB" sz="2000" u="sng" dirty="0">
              <a:latin typeface="Arial" pitchFamily="34" charset="0"/>
              <a:cs typeface="Arial" pitchFamily="34" charset="0"/>
            </a:endParaRPr>
          </a:p>
        </p:txBody>
      </p:sp>
      <p:sp>
        <p:nvSpPr>
          <p:cNvPr id="8" name="Slide Number Placeholder 7"/>
          <p:cNvSpPr>
            <a:spLocks noGrp="1"/>
          </p:cNvSpPr>
          <p:nvPr>
            <p:ph type="sldNum" sz="quarter" idx="12"/>
          </p:nvPr>
        </p:nvSpPr>
        <p:spPr/>
        <p:txBody>
          <a:bodyPr/>
          <a:lstStyle/>
          <a:p>
            <a:fld id="{77C4773A-C3D5-4549-A6D2-7F1166EF7514}" type="slidenum">
              <a:rPr lang="en-GB" smtClean="0"/>
              <a:pPr/>
              <a:t>24</a:t>
            </a:fld>
            <a:r>
              <a:rPr lang="en-GB" smtClean="0"/>
              <a:t> of 26</a:t>
            </a:r>
            <a:endParaRPr lang="en-GB" dirty="0"/>
          </a:p>
        </p:txBody>
      </p:sp>
    </p:spTree>
    <p:extLst>
      <p:ext uri="{BB962C8B-B14F-4D97-AF65-F5344CB8AC3E}">
        <p14:creationId xmlns:p14="http://schemas.microsoft.com/office/powerpoint/2010/main" val="55082336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012160" y="544365"/>
            <a:ext cx="3131840" cy="360040"/>
          </a:xfrm>
          <a:prstGeom prst="rect">
            <a:avLst/>
          </a:prstGeom>
          <a:solidFill>
            <a:schemeClr val="bg1">
              <a:lumMod val="85000"/>
            </a:schemeClr>
          </a:solidFill>
          <a:ln>
            <a:solidFill>
              <a:schemeClr val="tx1"/>
            </a:solidFill>
          </a:ln>
          <a:scene3d>
            <a:camera prst="orthographicFront"/>
            <a:lightRig rig="threePt" dir="t"/>
          </a:scene3d>
          <a:sp3d extrusionH="114300" prstMaterial="matte">
            <a:bevelT w="114300" h="177800" prst="relaxedInset"/>
            <a:extrusionClr>
              <a:schemeClr val="tx1"/>
            </a:extrusionClr>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1900" b="1" dirty="0" smtClean="0">
                <a:latin typeface="Baskerville Old Face" pitchFamily="18" charset="0"/>
                <a:ea typeface="+mj-ea"/>
                <a:cs typeface="+mj-cs"/>
              </a:rPr>
              <a:t>5.3 – </a:t>
            </a:r>
            <a:r>
              <a:rPr kumimoji="0" lang="en-GB" sz="1900" b="1" i="0" u="none" strike="noStrike" kern="1200" cap="none" spc="0" normalizeH="0" baseline="0" noProof="0" dirty="0" smtClean="0">
                <a:ln>
                  <a:noFill/>
                </a:ln>
                <a:effectLst/>
                <a:uLnTx/>
                <a:uFillTx/>
                <a:latin typeface="Baskerville Old Face" pitchFamily="18" charset="0"/>
                <a:ea typeface="+mj-ea"/>
                <a:cs typeface="+mj-cs"/>
              </a:rPr>
              <a:t>Deep GPs</a:t>
            </a:r>
          </a:p>
        </p:txBody>
      </p:sp>
      <p:sp>
        <p:nvSpPr>
          <p:cNvPr id="5" name="Content Placeholder 2"/>
          <p:cNvSpPr>
            <a:spLocks noGrp="1"/>
          </p:cNvSpPr>
          <p:nvPr>
            <p:ph idx="4294967295"/>
          </p:nvPr>
        </p:nvSpPr>
        <p:spPr>
          <a:xfrm>
            <a:off x="971550" y="1461030"/>
            <a:ext cx="7848600" cy="2400018"/>
          </a:xfrm>
        </p:spPr>
        <p:txBody>
          <a:bodyPr>
            <a:normAutofit/>
          </a:bodyPr>
          <a:lstStyle>
            <a:lvl1pPr marL="342900" indent="-342900">
              <a:buFontTx/>
              <a:buBlip>
                <a:blip r:embed="rId5"/>
              </a:buBlip>
              <a:defRPr sz="3200"/>
            </a:lvl1pPr>
            <a:lvl2pPr marL="742950" indent="-285750">
              <a:buFontTx/>
              <a:buBlip>
                <a:blip r:embed="rId5"/>
              </a:buBlip>
              <a:defRPr sz="2400"/>
            </a:lvl2pPr>
          </a:lstStyle>
          <a:p>
            <a:r>
              <a:rPr lang="en-GB" sz="2000" dirty="0" smtClean="0">
                <a:latin typeface="Arial" pitchFamily="34" charset="0"/>
                <a:cs typeface="Arial" pitchFamily="34" charset="0"/>
              </a:rPr>
              <a:t>A normal GP is a distribution of an infinite number of functions</a:t>
            </a:r>
          </a:p>
        </p:txBody>
      </p:sp>
      <p:sp>
        <p:nvSpPr>
          <p:cNvPr id="6" name="Content Placeholder 2"/>
          <p:cNvSpPr txBox="1">
            <a:spLocks/>
          </p:cNvSpPr>
          <p:nvPr/>
        </p:nvSpPr>
        <p:spPr>
          <a:xfrm>
            <a:off x="971600" y="1012417"/>
            <a:ext cx="7344816" cy="7603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2000" u="sng" dirty="0" smtClean="0">
                <a:latin typeface="Arial" pitchFamily="34" charset="0"/>
                <a:cs typeface="Arial" pitchFamily="34" charset="0"/>
              </a:rPr>
              <a:t>Deep GPs</a:t>
            </a:r>
            <a:endParaRPr lang="en-GB" sz="2000" u="sng" dirty="0">
              <a:latin typeface="Arial" pitchFamily="34" charset="0"/>
              <a:cs typeface="Arial" pitchFamily="34" charset="0"/>
            </a:endParaRPr>
          </a:p>
        </p:txBody>
      </p:sp>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79512" y="4056026"/>
            <a:ext cx="2972899" cy="2240658"/>
          </a:xfrm>
          <a:prstGeom prst="rect">
            <a:avLst/>
          </a:prstGeom>
        </p:spPr>
      </p:pic>
      <p:pic>
        <p:nvPicPr>
          <p:cNvPr id="8" name="Pictur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93371" y="4056026"/>
            <a:ext cx="2972899" cy="2240658"/>
          </a:xfrm>
          <a:prstGeom prst="rect">
            <a:avLst/>
          </a:prstGeom>
        </p:spPr>
      </p:pic>
      <p:pic>
        <p:nvPicPr>
          <p:cNvPr id="9" name="A Draw from a Deep Gaussian Proces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6300192" y="3971383"/>
            <a:ext cx="2728880" cy="2046660"/>
          </a:xfrm>
          <a:prstGeom prst="rect">
            <a:avLst/>
          </a:prstGeom>
        </p:spPr>
      </p:pic>
      <p:pic>
        <p:nvPicPr>
          <p:cNvPr id="10" name="Picture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152412" y="4252792"/>
            <a:ext cx="2441559" cy="1847127"/>
          </a:xfrm>
          <a:prstGeom prst="rect">
            <a:avLst/>
          </a:prstGeom>
        </p:spPr>
      </p:pic>
      <p:sp>
        <p:nvSpPr>
          <p:cNvPr id="11" name="TextBox 10"/>
          <p:cNvSpPr txBox="1"/>
          <p:nvPr/>
        </p:nvSpPr>
        <p:spPr>
          <a:xfrm>
            <a:off x="1335213" y="3995772"/>
            <a:ext cx="648072" cy="369332"/>
          </a:xfrm>
          <a:prstGeom prst="rect">
            <a:avLst/>
          </a:prstGeom>
          <a:noFill/>
        </p:spPr>
        <p:txBody>
          <a:bodyPr wrap="square" rtlCol="0">
            <a:spAutoFit/>
          </a:bodyPr>
          <a:lstStyle/>
          <a:p>
            <a:r>
              <a:rPr lang="en-GB" dirty="0" smtClean="0"/>
              <a:t>GP1</a:t>
            </a:r>
            <a:endParaRPr lang="en-US" dirty="0"/>
          </a:p>
        </p:txBody>
      </p:sp>
      <p:sp>
        <p:nvSpPr>
          <p:cNvPr id="12" name="TextBox 11"/>
          <p:cNvSpPr txBox="1"/>
          <p:nvPr/>
        </p:nvSpPr>
        <p:spPr>
          <a:xfrm>
            <a:off x="3977147" y="3971383"/>
            <a:ext cx="792088" cy="369332"/>
          </a:xfrm>
          <a:prstGeom prst="rect">
            <a:avLst/>
          </a:prstGeom>
          <a:noFill/>
        </p:spPr>
        <p:txBody>
          <a:bodyPr wrap="square" rtlCol="0">
            <a:spAutoFit/>
          </a:bodyPr>
          <a:lstStyle/>
          <a:p>
            <a:r>
              <a:rPr lang="en-GB" dirty="0" smtClean="0"/>
              <a:t>GP2</a:t>
            </a:r>
            <a:endParaRPr lang="en-US" dirty="0"/>
          </a:p>
        </p:txBody>
      </p:sp>
      <p:sp>
        <p:nvSpPr>
          <p:cNvPr id="13" name="Content Placeholder 2"/>
          <p:cNvSpPr>
            <a:spLocks noGrp="1"/>
          </p:cNvSpPr>
          <p:nvPr>
            <p:ph idx="4294967295"/>
          </p:nvPr>
        </p:nvSpPr>
        <p:spPr>
          <a:xfrm>
            <a:off x="988792" y="1781716"/>
            <a:ext cx="7848600" cy="2400018"/>
          </a:xfrm>
        </p:spPr>
        <p:txBody>
          <a:bodyPr>
            <a:normAutofit/>
          </a:bodyPr>
          <a:lstStyle>
            <a:lvl1pPr marL="342900" indent="-342900">
              <a:buFontTx/>
              <a:buBlip>
                <a:blip r:embed="rId5"/>
              </a:buBlip>
              <a:defRPr sz="3200"/>
            </a:lvl1pPr>
            <a:lvl2pPr marL="742950" indent="-285750">
              <a:buFontTx/>
              <a:buBlip>
                <a:blip r:embed="rId5"/>
              </a:buBlip>
              <a:defRPr sz="2400"/>
            </a:lvl2pPr>
          </a:lstStyle>
          <a:p>
            <a:r>
              <a:rPr lang="en-GB" sz="2000" dirty="0" smtClean="0">
                <a:latin typeface="Arial" pitchFamily="34" charset="0"/>
                <a:cs typeface="Arial" pitchFamily="34" charset="0"/>
              </a:rPr>
              <a:t>Input can be another function distribution (rather than a vector)</a:t>
            </a:r>
          </a:p>
          <a:p>
            <a:r>
              <a:rPr lang="en-GB" sz="2000" dirty="0" smtClean="0">
                <a:latin typeface="Arial" pitchFamily="34" charset="0"/>
                <a:cs typeface="Arial" pitchFamily="34" charset="0"/>
              </a:rPr>
              <a:t>Each of the infinite number of functions contained in GP1 are remapped by the infinite number of functions contained in GP2</a:t>
            </a:r>
          </a:p>
        </p:txBody>
      </p:sp>
      <p:sp>
        <p:nvSpPr>
          <p:cNvPr id="14" name="Content Placeholder 2"/>
          <p:cNvSpPr>
            <a:spLocks noGrp="1"/>
          </p:cNvSpPr>
          <p:nvPr>
            <p:ph idx="4294967295"/>
          </p:nvPr>
        </p:nvSpPr>
        <p:spPr>
          <a:xfrm>
            <a:off x="988792" y="2790346"/>
            <a:ext cx="7848600" cy="2400018"/>
          </a:xfrm>
        </p:spPr>
        <p:txBody>
          <a:bodyPr>
            <a:normAutofit/>
          </a:bodyPr>
          <a:lstStyle>
            <a:lvl1pPr marL="342900" indent="-342900">
              <a:buFontTx/>
              <a:buBlip>
                <a:blip r:embed="rId5"/>
              </a:buBlip>
              <a:defRPr sz="3200"/>
            </a:lvl1pPr>
            <a:lvl2pPr marL="742950" indent="-285750">
              <a:buFontTx/>
              <a:buBlip>
                <a:blip r:embed="rId5"/>
              </a:buBlip>
              <a:defRPr sz="2400"/>
            </a:lvl2pPr>
          </a:lstStyle>
          <a:p>
            <a:r>
              <a:rPr lang="en-GB" sz="2000" dirty="0" smtClean="0">
                <a:latin typeface="Arial" pitchFamily="34" charset="0"/>
                <a:cs typeface="Arial" pitchFamily="34" charset="0"/>
              </a:rPr>
              <a:t>Build a hierarchy of consecutive GP mappings</a:t>
            </a:r>
          </a:p>
          <a:p>
            <a:r>
              <a:rPr lang="en-GB" sz="2000" dirty="0" smtClean="0">
                <a:latin typeface="Arial" pitchFamily="34" charset="0"/>
                <a:cs typeface="Arial" pitchFamily="34" charset="0"/>
              </a:rPr>
              <a:t>Fully Bayesian deep learning</a:t>
            </a:r>
          </a:p>
          <a:p>
            <a:r>
              <a:rPr lang="en-GB" sz="2000" dirty="0" smtClean="0">
                <a:latin typeface="Arial" pitchFamily="34" charset="0"/>
                <a:cs typeface="Arial" pitchFamily="34" charset="0"/>
              </a:rPr>
              <a:t>Can be applied even with small amounts of data</a:t>
            </a:r>
          </a:p>
        </p:txBody>
      </p:sp>
      <p:sp>
        <p:nvSpPr>
          <p:cNvPr id="15" name="TextBox 14"/>
          <p:cNvSpPr txBox="1"/>
          <p:nvPr/>
        </p:nvSpPr>
        <p:spPr>
          <a:xfrm>
            <a:off x="5571516" y="4919415"/>
            <a:ext cx="648072" cy="369332"/>
          </a:xfrm>
          <a:prstGeom prst="rect">
            <a:avLst/>
          </a:prstGeom>
          <a:noFill/>
        </p:spPr>
        <p:txBody>
          <a:bodyPr wrap="square" rtlCol="0">
            <a:spAutoFit/>
          </a:bodyPr>
          <a:lstStyle/>
          <a:p>
            <a:r>
              <a:rPr lang="en-GB" dirty="0" smtClean="0"/>
              <a:t>…</a:t>
            </a:r>
            <a:endParaRPr lang="en-US" dirty="0"/>
          </a:p>
        </p:txBody>
      </p:sp>
      <p:sp>
        <p:nvSpPr>
          <p:cNvPr id="17" name="Slide Number Placeholder 16"/>
          <p:cNvSpPr>
            <a:spLocks noGrp="1"/>
          </p:cNvSpPr>
          <p:nvPr>
            <p:ph type="sldNum" sz="quarter" idx="12"/>
          </p:nvPr>
        </p:nvSpPr>
        <p:spPr/>
        <p:txBody>
          <a:bodyPr/>
          <a:lstStyle/>
          <a:p>
            <a:fld id="{77C4773A-C3D5-4549-A6D2-7F1166EF7514}" type="slidenum">
              <a:rPr lang="en-GB" smtClean="0"/>
              <a:pPr/>
              <a:t>25</a:t>
            </a:fld>
            <a:r>
              <a:rPr lang="en-GB" smtClean="0"/>
              <a:t> of 26</a:t>
            </a:r>
            <a:endParaRPr lang="en-GB" dirty="0"/>
          </a:p>
        </p:txBody>
      </p:sp>
    </p:spTree>
    <p:extLst>
      <p:ext uri="{BB962C8B-B14F-4D97-AF65-F5344CB8AC3E}">
        <p14:creationId xmlns:p14="http://schemas.microsoft.com/office/powerpoint/2010/main" val="2020117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8"/>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
                                            <p:txEl>
                                              <p:pRg st="0" end="0"/>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
                                            <p:txEl>
                                              <p:pRg st="1" end="1"/>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4">
                                            <p:txEl>
                                              <p:pRg st="2" end="2"/>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5" restart="whenNotActive" fill="hold" evtFilter="cancelBubble" nodeType="interactiveSeq">
                <p:stCondLst>
                  <p:cond evt="onClick" delay="0">
                    <p:tgtEl>
                      <p:spTgt spid="9"/>
                    </p:tgtEl>
                  </p:cond>
                </p:stCondLst>
                <p:endSync evt="end" delay="0">
                  <p:rtn val="all"/>
                </p:endSync>
                <p:childTnLst>
                  <p:par>
                    <p:cTn id="36" fill="hold">
                      <p:stCondLst>
                        <p:cond delay="0"/>
                      </p:stCondLst>
                      <p:childTnLst>
                        <p:par>
                          <p:cTn id="37" fill="hold">
                            <p:stCondLst>
                              <p:cond delay="0"/>
                            </p:stCondLst>
                            <p:childTnLst>
                              <p:par>
                                <p:cTn id="38" presetID="1" presetClass="mediacall" presetSubtype="0" fill="hold" nodeType="clickEffect">
                                  <p:stCondLst>
                                    <p:cond delay="0"/>
                                  </p:stCondLst>
                                  <p:childTnLst>
                                    <p:cmd type="call" cmd="playFrom(0.0)">
                                      <p:cBhvr>
                                        <p:cTn id="39" dur="33133" fill="hold"/>
                                        <p:tgtEl>
                                          <p:spTgt spid="9"/>
                                        </p:tgtEl>
                                      </p:cBhvr>
                                    </p:cmd>
                                  </p:childTnLst>
                                </p:cTn>
                              </p:par>
                            </p:childTnLst>
                          </p:cTn>
                        </p:par>
                      </p:childTnLst>
                    </p:cTn>
                  </p:par>
                </p:childTnLst>
              </p:cTn>
              <p:nextCondLst>
                <p:cond evt="onClick" delay="0">
                  <p:tgtEl>
                    <p:spTgt spid="9"/>
                  </p:tgtEl>
                </p:cond>
              </p:nextCondLst>
            </p:seq>
            <p:video>
              <p:cMediaNode vol="80000">
                <p:cTn id="40" fill="hold" display="0">
                  <p:stCondLst>
                    <p:cond delay="indefinite"/>
                  </p:stCondLst>
                </p:cTn>
                <p:tgtEl>
                  <p:spTgt spid="9"/>
                </p:tgtEl>
              </p:cMediaNode>
            </p:video>
          </p:childTnLst>
        </p:cTn>
      </p:par>
    </p:tnLst>
    <p:bldLst>
      <p:bldP spid="11" grpId="0"/>
      <p:bldP spid="12" grpId="0"/>
      <p:bldP spid="13" grpId="0" build="p"/>
      <p:bldP spid="14" grpId="0" uiExpand="1" build="p"/>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3400978" y="4549439"/>
            <a:ext cx="2107126" cy="820688"/>
          </a:xfrm>
        </p:spPr>
        <p:txBody>
          <a:bodyPr>
            <a:normAutofit/>
          </a:bodyPr>
          <a:lstStyle/>
          <a:p>
            <a:pPr>
              <a:buNone/>
            </a:pPr>
            <a:r>
              <a:rPr lang="en-GB" dirty="0" smtClean="0">
                <a:latin typeface="Baskerville Old Face" pitchFamily="18" charset="0"/>
              </a:rPr>
              <a:t>Questions? </a:t>
            </a:r>
            <a:endParaRPr lang="en-GB" dirty="0">
              <a:latin typeface="Baskerville Old Face" pitchFamily="18" charset="0"/>
            </a:endParaRPr>
          </a:p>
        </p:txBody>
      </p:sp>
      <p:sp>
        <p:nvSpPr>
          <p:cNvPr id="6" name="Content Placeholder 2"/>
          <p:cNvSpPr txBox="1">
            <a:spLocks/>
          </p:cNvSpPr>
          <p:nvPr/>
        </p:nvSpPr>
        <p:spPr>
          <a:xfrm>
            <a:off x="971600" y="1012417"/>
            <a:ext cx="7344816" cy="7603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2000" u="sng" dirty="0" smtClean="0">
                <a:latin typeface="Arial" pitchFamily="34" charset="0"/>
                <a:cs typeface="Arial" pitchFamily="34" charset="0"/>
              </a:rPr>
              <a:t>Further Information</a:t>
            </a:r>
            <a:endParaRPr lang="en-GB" sz="2000" u="sng" dirty="0">
              <a:latin typeface="Arial" pitchFamily="34" charset="0"/>
              <a:cs typeface="Arial" pitchFamily="34" charset="0"/>
            </a:endParaRPr>
          </a:p>
        </p:txBody>
      </p:sp>
      <p:sp>
        <p:nvSpPr>
          <p:cNvPr id="7" name="Content Placeholder 2"/>
          <p:cNvSpPr>
            <a:spLocks noGrp="1"/>
          </p:cNvSpPr>
          <p:nvPr>
            <p:ph idx="4294967295"/>
          </p:nvPr>
        </p:nvSpPr>
        <p:spPr>
          <a:xfrm>
            <a:off x="251520" y="1628800"/>
            <a:ext cx="9145016" cy="2304256"/>
          </a:xfrm>
        </p:spPr>
        <p:txBody>
          <a:bodyPr>
            <a:normAutofit/>
          </a:bodyPr>
          <a:lstStyle>
            <a:lvl1pPr marL="342900" indent="-342900">
              <a:buFontTx/>
              <a:buBlip>
                <a:blip r:embed="rId3"/>
              </a:buBlip>
              <a:defRPr sz="3200"/>
            </a:lvl1pPr>
            <a:lvl2pPr marL="742950" indent="-285750">
              <a:buFontTx/>
              <a:buBlip>
                <a:blip r:embed="rId3"/>
              </a:buBlip>
              <a:defRPr sz="2400"/>
            </a:lvl2pPr>
          </a:lstStyle>
          <a:p>
            <a:r>
              <a:rPr lang="en-GB" sz="2000" dirty="0" smtClean="0">
                <a:latin typeface="Arial" panose="020B0604020202020204" pitchFamily="34" charset="0"/>
                <a:cs typeface="Arial" panose="020B0604020202020204" pitchFamily="34" charset="0"/>
              </a:rPr>
              <a:t>Book - Gaussian Processes for Machine Learning, </a:t>
            </a:r>
            <a:r>
              <a:rPr lang="en-GB" sz="2000" dirty="0">
                <a:latin typeface="Arial" panose="020B0604020202020204" pitchFamily="34" charset="0"/>
                <a:cs typeface="Arial" panose="020B0604020202020204" pitchFamily="34" charset="0"/>
              </a:rPr>
              <a:t>Carl Edward Rasmussen and Chris Williams, the MIT Press, </a:t>
            </a:r>
            <a:r>
              <a:rPr lang="en-GB" sz="2000" dirty="0" smtClean="0">
                <a:latin typeface="Arial" panose="020B0604020202020204" pitchFamily="34" charset="0"/>
                <a:cs typeface="Arial" panose="020B0604020202020204" pitchFamily="34" charset="0"/>
              </a:rPr>
              <a:t>2006</a:t>
            </a:r>
          </a:p>
          <a:p>
            <a:pPr lvl="1"/>
            <a:r>
              <a:rPr lang="en-GB" sz="2000" dirty="0" smtClean="0">
                <a:latin typeface="Arial" panose="020B0604020202020204" pitchFamily="34" charset="0"/>
                <a:cs typeface="Arial" panose="020B0604020202020204" pitchFamily="34" charset="0"/>
              </a:rPr>
              <a:t>Free PDF version at </a:t>
            </a:r>
            <a:r>
              <a:rPr lang="en-US" sz="2000" dirty="0" smtClean="0">
                <a:latin typeface="Arial" panose="020B0604020202020204" pitchFamily="34" charset="0"/>
                <a:cs typeface="Arial" panose="020B0604020202020204" pitchFamily="34" charset="0"/>
                <a:hlinkClick r:id="rId4"/>
              </a:rPr>
              <a:t>www.gaussianprocess.org</a:t>
            </a:r>
            <a:endParaRPr lang="en-US" sz="2000" dirty="0" smtClean="0">
              <a:latin typeface="Arial" panose="020B0604020202020204" pitchFamily="34" charset="0"/>
              <a:cs typeface="Arial" panose="020B0604020202020204" pitchFamily="34" charset="0"/>
            </a:endParaRPr>
          </a:p>
          <a:p>
            <a:r>
              <a:rPr lang="en-GB" sz="2000" dirty="0" smtClean="0">
                <a:latin typeface="Arial" pitchFamily="34" charset="0"/>
                <a:cs typeface="Arial" pitchFamily="34" charset="0"/>
              </a:rPr>
              <a:t>Summer school slides + some recorded talks</a:t>
            </a:r>
          </a:p>
          <a:p>
            <a:pPr lvl="1"/>
            <a:r>
              <a:rPr lang="en-GB" sz="2000" dirty="0" smtClean="0">
                <a:latin typeface="Arial" pitchFamily="34" charset="0"/>
                <a:cs typeface="Arial" pitchFamily="34" charset="0"/>
                <a:hlinkClick r:id="rId5"/>
              </a:rPr>
              <a:t>http</a:t>
            </a:r>
            <a:r>
              <a:rPr lang="en-GB" sz="2000" smtClean="0">
                <a:latin typeface="Arial" pitchFamily="34" charset="0"/>
                <a:cs typeface="Arial" pitchFamily="34" charset="0"/>
                <a:hlinkClick r:id="rId5"/>
              </a:rPr>
              <a:t>://ml.dcs.ac.uk/gpss</a:t>
            </a:r>
            <a:r>
              <a:rPr lang="en-GB" sz="2000" smtClean="0">
                <a:latin typeface="Arial" pitchFamily="34" charset="0"/>
                <a:cs typeface="Arial" pitchFamily="34" charset="0"/>
              </a:rPr>
              <a:t> </a:t>
            </a:r>
            <a:endParaRPr lang="en-GB" sz="2000" dirty="0" smtClean="0">
              <a:latin typeface="Arial" pitchFamily="34" charset="0"/>
              <a:cs typeface="Arial" pitchFamily="34" charset="0"/>
            </a:endParaRPr>
          </a:p>
        </p:txBody>
      </p:sp>
      <p:sp>
        <p:nvSpPr>
          <p:cNvPr id="8" name="Slide Number Placeholder 7"/>
          <p:cNvSpPr>
            <a:spLocks noGrp="1"/>
          </p:cNvSpPr>
          <p:nvPr>
            <p:ph type="sldNum" sz="quarter" idx="12"/>
          </p:nvPr>
        </p:nvSpPr>
        <p:spPr/>
        <p:txBody>
          <a:bodyPr/>
          <a:lstStyle/>
          <a:p>
            <a:fld id="{77C4773A-C3D5-4549-A6D2-7F1166EF7514}" type="slidenum">
              <a:rPr lang="en-GB" smtClean="0"/>
              <a:pPr/>
              <a:t>26</a:t>
            </a:fld>
            <a:r>
              <a:rPr lang="en-GB" smtClean="0"/>
              <a:t> of 26</a:t>
            </a:r>
            <a:endParaRPr lang="en-GB"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p:cNvSpPr txBox="1">
            <a:spLocks/>
          </p:cNvSpPr>
          <p:nvPr/>
        </p:nvSpPr>
        <p:spPr>
          <a:xfrm>
            <a:off x="0" y="0"/>
            <a:ext cx="1331640" cy="548680"/>
          </a:xfrm>
          <a:prstGeom prst="rect">
            <a:avLst/>
          </a:prstGeom>
          <a:solidFill>
            <a:schemeClr val="bg1">
              <a:lumMod val="85000"/>
            </a:schemeClr>
          </a:solidFill>
          <a:ln>
            <a:solidFill>
              <a:schemeClr val="tx1"/>
            </a:solidFill>
          </a:ln>
          <a:scene3d>
            <a:camera prst="orthographicFront"/>
            <a:lightRig rig="threePt" dir="t"/>
          </a:scene3d>
          <a:sp3d extrusionH="114300" prstMaterial="matte">
            <a:bevelT w="114300" h="177800" prst="relaxedInset"/>
            <a:extrusionClr>
              <a:schemeClr val="tx1"/>
            </a:extrusionClr>
          </a:sp3d>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1" i="0" u="none" strike="noStrike" kern="1200" cap="none" spc="0" normalizeH="0" baseline="0" noProof="0" dirty="0" smtClean="0">
                <a:ln>
                  <a:noFill/>
                </a:ln>
                <a:effectLst/>
                <a:uLnTx/>
                <a:uFillTx/>
                <a:latin typeface="Baskerville Old Face" pitchFamily="18" charset="0"/>
                <a:ea typeface="+mj-ea"/>
                <a:cs typeface="+mj-cs"/>
              </a:rPr>
              <a:t>1 - Intro</a:t>
            </a:r>
          </a:p>
        </p:txBody>
      </p:sp>
      <p:sp>
        <p:nvSpPr>
          <p:cNvPr id="23" name="Title 1"/>
          <p:cNvSpPr txBox="1">
            <a:spLocks/>
          </p:cNvSpPr>
          <p:nvPr/>
        </p:nvSpPr>
        <p:spPr>
          <a:xfrm>
            <a:off x="0" y="548680"/>
            <a:ext cx="1799184" cy="360040"/>
          </a:xfrm>
          <a:prstGeom prst="rect">
            <a:avLst/>
          </a:prstGeom>
          <a:solidFill>
            <a:schemeClr val="bg1">
              <a:lumMod val="85000"/>
            </a:schemeClr>
          </a:solidFill>
          <a:ln>
            <a:solidFill>
              <a:schemeClr val="tx1"/>
            </a:solidFill>
          </a:ln>
          <a:scene3d>
            <a:camera prst="orthographicFront"/>
            <a:lightRig rig="threePt" dir="t"/>
          </a:scene3d>
          <a:sp3d extrusionH="114300" prstMaterial="matte">
            <a:bevelT w="114300" h="177800" prst="relaxedInset"/>
            <a:extrusionClr>
              <a:schemeClr val="tx1"/>
            </a:extrusionClr>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1900" b="1" dirty="0" smtClean="0">
                <a:latin typeface="Baskerville Old Face" pitchFamily="18" charset="0"/>
                <a:ea typeface="+mj-ea"/>
                <a:cs typeface="+mj-cs"/>
              </a:rPr>
              <a:t>1.1 - </a:t>
            </a:r>
            <a:r>
              <a:rPr kumimoji="0" lang="en-GB" sz="1900" b="1" i="0" u="none" strike="noStrike" kern="1200" cap="none" spc="0" normalizeH="0" baseline="0" noProof="0" dirty="0" smtClean="0">
                <a:ln>
                  <a:noFill/>
                </a:ln>
                <a:effectLst/>
                <a:uLnTx/>
                <a:uFillTx/>
                <a:latin typeface="Baskerville Old Face" pitchFamily="18" charset="0"/>
                <a:ea typeface="+mj-ea"/>
                <a:cs typeface="+mj-cs"/>
              </a:rPr>
              <a:t>What</a:t>
            </a:r>
          </a:p>
        </p:txBody>
      </p:sp>
      <p:sp>
        <p:nvSpPr>
          <p:cNvPr id="29" name="Content Placeholder 2"/>
          <p:cNvSpPr>
            <a:spLocks noGrp="1"/>
          </p:cNvSpPr>
          <p:nvPr>
            <p:ph idx="4294967295"/>
          </p:nvPr>
        </p:nvSpPr>
        <p:spPr>
          <a:xfrm>
            <a:off x="971550" y="1628800"/>
            <a:ext cx="7848600" cy="1440160"/>
          </a:xfrm>
        </p:spPr>
        <p:txBody>
          <a:bodyPr>
            <a:normAutofit/>
          </a:bodyPr>
          <a:lstStyle>
            <a:lvl1pPr marL="342900" indent="-342900">
              <a:buFontTx/>
              <a:buBlip>
                <a:blip r:embed="rId3"/>
              </a:buBlip>
              <a:defRPr sz="3200"/>
            </a:lvl1pPr>
            <a:lvl2pPr marL="742950" indent="-285750">
              <a:buFontTx/>
              <a:buBlip>
                <a:blip r:embed="rId3"/>
              </a:buBlip>
              <a:defRPr sz="2400"/>
            </a:lvl2pPr>
          </a:lstStyle>
          <a:p>
            <a:r>
              <a:rPr lang="en-GB" sz="2000" dirty="0" smtClean="0">
                <a:latin typeface="Arial" pitchFamily="34" charset="0"/>
                <a:cs typeface="Arial" pitchFamily="34" charset="0"/>
              </a:rPr>
              <a:t>We want to model something with a function</a:t>
            </a:r>
          </a:p>
          <a:p>
            <a:r>
              <a:rPr lang="en-GB" sz="2000" dirty="0" smtClean="0">
                <a:latin typeface="Arial" pitchFamily="34" charset="0"/>
                <a:cs typeface="Arial" pitchFamily="34" charset="0"/>
              </a:rPr>
              <a:t>Don’t just choose the single “best” function (e.g. least squares)</a:t>
            </a:r>
          </a:p>
          <a:p>
            <a:r>
              <a:rPr lang="en-GB" sz="2000" dirty="0" smtClean="0">
                <a:latin typeface="Arial" pitchFamily="34" charset="0"/>
                <a:cs typeface="Arial" pitchFamily="34" charset="0"/>
              </a:rPr>
              <a:t>GP’s instead have a distribution over a family functions</a:t>
            </a:r>
          </a:p>
        </p:txBody>
      </p:sp>
      <p:sp>
        <p:nvSpPr>
          <p:cNvPr id="10" name="Content Placeholder 2"/>
          <p:cNvSpPr txBox="1">
            <a:spLocks/>
          </p:cNvSpPr>
          <p:nvPr/>
        </p:nvSpPr>
        <p:spPr>
          <a:xfrm>
            <a:off x="971600" y="1012417"/>
            <a:ext cx="7344816" cy="7603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2000" u="sng" dirty="0" smtClean="0">
                <a:latin typeface="Arial" pitchFamily="34" charset="0"/>
                <a:cs typeface="Arial" pitchFamily="34" charset="0"/>
              </a:rPr>
              <a:t>What are GPs?</a:t>
            </a:r>
            <a:endParaRPr lang="en-GB" sz="2000" u="sng" dirty="0">
              <a:latin typeface="Arial" pitchFamily="34" charset="0"/>
              <a:cs typeface="Arial" pitchFamily="34" charset="0"/>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1550" y="2955972"/>
            <a:ext cx="3888482" cy="2930728"/>
          </a:xfrm>
          <a:prstGeom prst="rect">
            <a:avLst/>
          </a:prstGeom>
        </p:spPr>
      </p:pic>
      <p:pic>
        <p:nvPicPr>
          <p:cNvPr id="17" name="Picture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76056" y="2955972"/>
            <a:ext cx="3888482" cy="2930728"/>
          </a:xfrm>
          <a:prstGeom prst="rect">
            <a:avLst/>
          </a:prstGeom>
        </p:spPr>
      </p:pic>
      <p:sp>
        <p:nvSpPr>
          <p:cNvPr id="5" name="Slide Number Placeholder 4"/>
          <p:cNvSpPr>
            <a:spLocks noGrp="1"/>
          </p:cNvSpPr>
          <p:nvPr>
            <p:ph type="sldNum" sz="quarter" idx="12"/>
          </p:nvPr>
        </p:nvSpPr>
        <p:spPr/>
        <p:txBody>
          <a:bodyPr/>
          <a:lstStyle/>
          <a:p>
            <a:fld id="{77C4773A-C3D5-4549-A6D2-7F1166EF7514}" type="slidenum">
              <a:rPr lang="en-GB" smtClean="0"/>
              <a:pPr/>
              <a:t>3</a:t>
            </a:fld>
            <a:r>
              <a:rPr lang="en-GB" smtClean="0"/>
              <a:t> of 26</a:t>
            </a:r>
            <a:endParaRPr lang="en-GB" dirty="0"/>
          </a:p>
        </p:txBody>
      </p:sp>
    </p:spTree>
    <p:extLst>
      <p:ext uri="{BB962C8B-B14F-4D97-AF65-F5344CB8AC3E}">
        <p14:creationId xmlns:p14="http://schemas.microsoft.com/office/powerpoint/2010/main" val="20185967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p:cNvSpPr txBox="1">
            <a:spLocks/>
          </p:cNvSpPr>
          <p:nvPr/>
        </p:nvSpPr>
        <p:spPr>
          <a:xfrm>
            <a:off x="0" y="0"/>
            <a:ext cx="1331640" cy="548680"/>
          </a:xfrm>
          <a:prstGeom prst="rect">
            <a:avLst/>
          </a:prstGeom>
          <a:solidFill>
            <a:schemeClr val="bg1">
              <a:lumMod val="85000"/>
            </a:schemeClr>
          </a:solidFill>
          <a:ln>
            <a:solidFill>
              <a:schemeClr val="tx1"/>
            </a:solidFill>
          </a:ln>
          <a:scene3d>
            <a:camera prst="orthographicFront"/>
            <a:lightRig rig="threePt" dir="t"/>
          </a:scene3d>
          <a:sp3d extrusionH="114300" prstMaterial="matte">
            <a:bevelT w="114300" h="177800" prst="relaxedInset"/>
            <a:extrusionClr>
              <a:schemeClr val="tx1"/>
            </a:extrusionClr>
          </a:sp3d>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1" i="0" u="none" strike="noStrike" kern="1200" cap="none" spc="0" normalizeH="0" baseline="0" noProof="0" dirty="0" smtClean="0">
                <a:ln>
                  <a:noFill/>
                </a:ln>
                <a:effectLst/>
                <a:uLnTx/>
                <a:uFillTx/>
                <a:latin typeface="Baskerville Old Face" pitchFamily="18" charset="0"/>
                <a:ea typeface="+mj-ea"/>
                <a:cs typeface="+mj-cs"/>
              </a:rPr>
              <a:t>1 - Intro</a:t>
            </a:r>
          </a:p>
        </p:txBody>
      </p:sp>
      <p:sp>
        <p:nvSpPr>
          <p:cNvPr id="23" name="Title 1"/>
          <p:cNvSpPr txBox="1">
            <a:spLocks/>
          </p:cNvSpPr>
          <p:nvPr/>
        </p:nvSpPr>
        <p:spPr>
          <a:xfrm>
            <a:off x="0" y="548680"/>
            <a:ext cx="1799184" cy="360040"/>
          </a:xfrm>
          <a:prstGeom prst="rect">
            <a:avLst/>
          </a:prstGeom>
          <a:solidFill>
            <a:schemeClr val="bg1">
              <a:lumMod val="85000"/>
            </a:schemeClr>
          </a:solidFill>
          <a:ln>
            <a:solidFill>
              <a:schemeClr val="tx1"/>
            </a:solidFill>
          </a:ln>
          <a:scene3d>
            <a:camera prst="orthographicFront"/>
            <a:lightRig rig="threePt" dir="t"/>
          </a:scene3d>
          <a:sp3d extrusionH="114300" prstMaterial="matte">
            <a:bevelT w="114300" h="177800" prst="relaxedInset"/>
            <a:extrusionClr>
              <a:schemeClr val="tx1"/>
            </a:extrusionClr>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1900" b="1" dirty="0" smtClean="0">
                <a:latin typeface="Baskerville Old Face" pitchFamily="18" charset="0"/>
                <a:ea typeface="+mj-ea"/>
                <a:cs typeface="+mj-cs"/>
              </a:rPr>
              <a:t>1.1 - </a:t>
            </a:r>
            <a:r>
              <a:rPr kumimoji="0" lang="en-GB" sz="1900" b="1" i="0" u="none" strike="noStrike" kern="1200" cap="none" spc="0" normalizeH="0" baseline="0" noProof="0" dirty="0" smtClean="0">
                <a:ln>
                  <a:noFill/>
                </a:ln>
                <a:effectLst/>
                <a:uLnTx/>
                <a:uFillTx/>
                <a:latin typeface="Baskerville Old Face" pitchFamily="18" charset="0"/>
                <a:ea typeface="+mj-ea"/>
                <a:cs typeface="+mj-cs"/>
              </a:rPr>
              <a:t>What</a:t>
            </a:r>
          </a:p>
        </p:txBody>
      </p:sp>
      <mc:AlternateContent xmlns:mc="http://schemas.openxmlformats.org/markup-compatibility/2006" xmlns:a14="http://schemas.microsoft.com/office/drawing/2010/main">
        <mc:Choice Requires="a14">
          <p:sp>
            <p:nvSpPr>
              <p:cNvPr id="29" name="Content Placeholder 2"/>
              <p:cNvSpPr>
                <a:spLocks noGrp="1"/>
              </p:cNvSpPr>
              <p:nvPr>
                <p:ph idx="4294967295"/>
              </p:nvPr>
            </p:nvSpPr>
            <p:spPr>
              <a:xfrm>
                <a:off x="971550" y="1628800"/>
                <a:ext cx="7848600" cy="4415384"/>
              </a:xfrm>
            </p:spPr>
            <p:txBody>
              <a:bodyPr>
                <a:normAutofit/>
              </a:bodyPr>
              <a:lstStyle>
                <a:lvl1pPr marL="342900" indent="-342900">
                  <a:buFontTx/>
                  <a:buBlip>
                    <a:blip r:embed="rId3"/>
                  </a:buBlip>
                  <a:defRPr sz="3200"/>
                </a:lvl1pPr>
                <a:lvl2pPr marL="742950" indent="-285750">
                  <a:buFontTx/>
                  <a:buBlip>
                    <a:blip r:embed="rId3"/>
                  </a:buBlip>
                  <a:defRPr sz="2400"/>
                </a:lvl2pPr>
              </a:lstStyle>
              <a:p>
                <a:r>
                  <a:rPr lang="en-GB" sz="2000" dirty="0" smtClean="0">
                    <a:latin typeface="Arial" pitchFamily="34" charset="0"/>
                    <a:cs typeface="Arial" pitchFamily="34" charset="0"/>
                  </a:rPr>
                  <a:t>A Gaussian distribution is defined by       </a:t>
                </a:r>
                <a14:m>
                  <m:oMath xmlns:m="http://schemas.openxmlformats.org/officeDocument/2006/math">
                    <m:r>
                      <a:rPr lang="en-GB" sz="2000" b="1" i="1" smtClean="0">
                        <a:latin typeface="Cambria Math" panose="02040503050406030204" pitchFamily="18" charset="0"/>
                        <a:cs typeface="Arial" pitchFamily="34" charset="0"/>
                      </a:rPr>
                      <m:t>𝒙</m:t>
                    </m:r>
                    <m:r>
                      <a:rPr lang="en-GB" sz="2000" b="0" i="1" smtClean="0">
                        <a:latin typeface="Cambria Math" panose="02040503050406030204" pitchFamily="18" charset="0"/>
                        <a:cs typeface="Arial" pitchFamily="34" charset="0"/>
                      </a:rPr>
                      <m:t>~</m:t>
                    </m:r>
                    <m:r>
                      <a:rPr lang="en-GB" sz="2000" b="0" i="1" smtClean="0">
                        <a:latin typeface="Cambria Math" panose="02040503050406030204" pitchFamily="18" charset="0"/>
                        <a:cs typeface="Arial" pitchFamily="34" charset="0"/>
                      </a:rPr>
                      <m:t>𝑁</m:t>
                    </m:r>
                    <m:r>
                      <a:rPr lang="en-GB" sz="2000" b="0" i="1" smtClean="0">
                        <a:latin typeface="Cambria Math" panose="02040503050406030204" pitchFamily="18" charset="0"/>
                        <a:cs typeface="Arial" pitchFamily="34" charset="0"/>
                      </a:rPr>
                      <m:t>(</m:t>
                    </m:r>
                    <m:r>
                      <a:rPr lang="el-GR" sz="2000" b="1" i="1" smtClean="0">
                        <a:latin typeface="Cambria Math" panose="02040503050406030204" pitchFamily="18" charset="0"/>
                        <a:cs typeface="Arial" pitchFamily="34" charset="0"/>
                      </a:rPr>
                      <m:t>𝝁</m:t>
                    </m:r>
                    <m:r>
                      <a:rPr lang="en-GB" sz="2000" b="0" i="1" smtClean="0">
                        <a:latin typeface="Cambria Math" panose="02040503050406030204" pitchFamily="18" charset="0"/>
                        <a:cs typeface="Arial" pitchFamily="34" charset="0"/>
                      </a:rPr>
                      <m:t>,</m:t>
                    </m:r>
                    <m:r>
                      <a:rPr lang="el-GR" sz="2000" b="1" i="1" smtClean="0">
                        <a:latin typeface="Cambria Math" panose="02040503050406030204" pitchFamily="18" charset="0"/>
                        <a:cs typeface="Arial" pitchFamily="34" charset="0"/>
                      </a:rPr>
                      <m:t>𝜮</m:t>
                    </m:r>
                    <m:r>
                      <a:rPr lang="en-GB" sz="2000" b="0" i="1" smtClean="0">
                        <a:latin typeface="Cambria Math" panose="02040503050406030204" pitchFamily="18" charset="0"/>
                        <a:cs typeface="Arial" pitchFamily="34" charset="0"/>
                      </a:rPr>
                      <m:t>)</m:t>
                    </m:r>
                  </m:oMath>
                </a14:m>
                <a:endParaRPr lang="en-GB" sz="2000" dirty="0" smtClean="0">
                  <a:latin typeface="Arial" pitchFamily="34" charset="0"/>
                  <a:cs typeface="Arial" pitchFamily="34" charset="0"/>
                </a:endParaRPr>
              </a:p>
              <a:p>
                <a:r>
                  <a:rPr lang="en-GB" sz="2000" dirty="0" smtClean="0">
                    <a:latin typeface="Arial" pitchFamily="34" charset="0"/>
                    <a:cs typeface="Arial" pitchFamily="34" charset="0"/>
                  </a:rPr>
                  <a:t>A GP is defined by                                   </a:t>
                </a:r>
                <a14:m>
                  <m:oMath xmlns:m="http://schemas.openxmlformats.org/officeDocument/2006/math">
                    <m:r>
                      <a:rPr lang="en-GB" sz="2000" b="1" i="1" smtClean="0">
                        <a:latin typeface="Cambria Math" panose="02040503050406030204" pitchFamily="18" charset="0"/>
                        <a:cs typeface="Arial" pitchFamily="34" charset="0"/>
                      </a:rPr>
                      <m:t>𝑿</m:t>
                    </m:r>
                    <m:r>
                      <a:rPr lang="en-GB" sz="2000" i="1">
                        <a:latin typeface="Cambria Math" panose="02040503050406030204" pitchFamily="18" charset="0"/>
                        <a:cs typeface="Arial" pitchFamily="34" charset="0"/>
                      </a:rPr>
                      <m:t>~</m:t>
                    </m:r>
                    <m:r>
                      <a:rPr lang="en-GB" sz="2000" b="0" i="1" smtClean="0">
                        <a:latin typeface="Cambria Math" panose="02040503050406030204" pitchFamily="18" charset="0"/>
                        <a:cs typeface="Arial" pitchFamily="34" charset="0"/>
                      </a:rPr>
                      <m:t>𝐺𝑃</m:t>
                    </m:r>
                    <m:r>
                      <a:rPr lang="en-GB" sz="2000" i="1">
                        <a:latin typeface="Cambria Math" panose="02040503050406030204" pitchFamily="18" charset="0"/>
                        <a:cs typeface="Arial" pitchFamily="34" charset="0"/>
                      </a:rPr>
                      <m:t>(</m:t>
                    </m:r>
                    <m:r>
                      <a:rPr lang="en-GB" sz="2000" b="0" i="1" smtClean="0">
                        <a:latin typeface="Cambria Math" panose="02040503050406030204" pitchFamily="18" charset="0"/>
                        <a:cs typeface="Arial" pitchFamily="34" charset="0"/>
                      </a:rPr>
                      <m:t>𝑚</m:t>
                    </m:r>
                    <m:r>
                      <a:rPr lang="en-GB" sz="2000" b="0" i="1" smtClean="0">
                        <a:latin typeface="Cambria Math" panose="02040503050406030204" pitchFamily="18" charset="0"/>
                        <a:cs typeface="Arial" pitchFamily="34" charset="0"/>
                      </a:rPr>
                      <m:t>(</m:t>
                    </m:r>
                    <m:r>
                      <a:rPr lang="en-GB" sz="2000" b="1" i="1" smtClean="0">
                        <a:latin typeface="Cambria Math" panose="02040503050406030204" pitchFamily="18" charset="0"/>
                        <a:cs typeface="Arial" pitchFamily="34" charset="0"/>
                      </a:rPr>
                      <m:t>𝒙</m:t>
                    </m:r>
                    <m:r>
                      <a:rPr lang="en-GB" sz="2000" b="1" i="1" smtClean="0">
                        <a:latin typeface="Cambria Math" panose="02040503050406030204" pitchFamily="18" charset="0"/>
                        <a:cs typeface="Arial" pitchFamily="34" charset="0"/>
                      </a:rPr>
                      <m:t>)</m:t>
                    </m:r>
                    <m:r>
                      <a:rPr lang="en-GB" sz="2000" i="1">
                        <a:latin typeface="Cambria Math" panose="02040503050406030204" pitchFamily="18" charset="0"/>
                        <a:cs typeface="Arial" pitchFamily="34" charset="0"/>
                      </a:rPr>
                      <m:t>,</m:t>
                    </m:r>
                    <m:r>
                      <a:rPr lang="en-GB" sz="2000" b="0" i="1" smtClean="0">
                        <a:latin typeface="Cambria Math"/>
                        <a:cs typeface="Arial" pitchFamily="34" charset="0"/>
                      </a:rPr>
                      <m:t>𝐾</m:t>
                    </m:r>
                    <m:r>
                      <a:rPr lang="en-GB" sz="2000" b="0" i="1" smtClean="0">
                        <a:latin typeface="Cambria Math" panose="02040503050406030204" pitchFamily="18" charset="0"/>
                        <a:cs typeface="Arial" pitchFamily="34" charset="0"/>
                      </a:rPr>
                      <m:t>(</m:t>
                    </m:r>
                    <m:r>
                      <a:rPr lang="en-GB" sz="2000" b="1" i="1" smtClean="0">
                        <a:latin typeface="Cambria Math" panose="02040503050406030204" pitchFamily="18" charset="0"/>
                        <a:cs typeface="Arial" pitchFamily="34" charset="0"/>
                      </a:rPr>
                      <m:t>𝒙</m:t>
                    </m:r>
                    <m:r>
                      <a:rPr lang="en-GB" sz="2000" b="0" i="1" smtClean="0">
                        <a:latin typeface="Cambria Math" panose="02040503050406030204" pitchFamily="18" charset="0"/>
                        <a:cs typeface="Arial" pitchFamily="34" charset="0"/>
                      </a:rPr>
                      <m:t>,</m:t>
                    </m:r>
                    <m:sSup>
                      <m:sSupPr>
                        <m:ctrlPr>
                          <a:rPr lang="en-GB" sz="2000" b="1" i="1" smtClean="0">
                            <a:latin typeface="Cambria Math" panose="02040503050406030204" pitchFamily="18" charset="0"/>
                            <a:cs typeface="Arial" pitchFamily="34" charset="0"/>
                          </a:rPr>
                        </m:ctrlPr>
                      </m:sSupPr>
                      <m:e>
                        <m:r>
                          <a:rPr lang="en-GB" sz="2000" b="1" i="1" smtClean="0">
                            <a:latin typeface="Cambria Math" panose="02040503050406030204" pitchFamily="18" charset="0"/>
                            <a:cs typeface="Arial" pitchFamily="34" charset="0"/>
                          </a:rPr>
                          <m:t>𝒙</m:t>
                        </m:r>
                      </m:e>
                      <m:sup>
                        <m:r>
                          <a:rPr lang="en-GB" sz="2000" b="1" i="1" smtClean="0">
                            <a:latin typeface="Cambria Math" panose="02040503050406030204" pitchFamily="18" charset="0"/>
                            <a:cs typeface="Arial" pitchFamily="34" charset="0"/>
                          </a:rPr>
                          <m:t>′</m:t>
                        </m:r>
                      </m:sup>
                    </m:sSup>
                    <m:r>
                      <a:rPr lang="en-GB" sz="2000" b="0" i="1" smtClean="0">
                        <a:latin typeface="Cambria Math" panose="02040503050406030204" pitchFamily="18" charset="0"/>
                        <a:cs typeface="Arial" pitchFamily="34" charset="0"/>
                      </a:rPr>
                      <m:t>)</m:t>
                    </m:r>
                    <m:r>
                      <a:rPr lang="en-GB" sz="2000" i="1">
                        <a:latin typeface="Cambria Math" panose="02040503050406030204" pitchFamily="18" charset="0"/>
                        <a:cs typeface="Arial" pitchFamily="34" charset="0"/>
                      </a:rPr>
                      <m:t>)</m:t>
                    </m:r>
                  </m:oMath>
                </a14:m>
                <a:endParaRPr lang="en-GB" sz="2000" dirty="0" smtClean="0">
                  <a:latin typeface="Arial" pitchFamily="34" charset="0"/>
                  <a:cs typeface="Arial" pitchFamily="34" charset="0"/>
                </a:endParaRPr>
              </a:p>
              <a:p>
                <a:endParaRPr lang="en-GB" sz="2000" dirty="0">
                  <a:latin typeface="Arial" pitchFamily="34" charset="0"/>
                  <a:cs typeface="Arial" pitchFamily="34" charset="0"/>
                </a:endParaRPr>
              </a:p>
              <a:p>
                <a:endParaRPr lang="en-GB" sz="2000" dirty="0" smtClean="0">
                  <a:latin typeface="Arial" pitchFamily="34" charset="0"/>
                  <a:cs typeface="Arial" pitchFamily="34" charset="0"/>
                </a:endParaRPr>
              </a:p>
              <a:p>
                <a:endParaRPr lang="en-GB" sz="2000" dirty="0">
                  <a:latin typeface="Arial" pitchFamily="34" charset="0"/>
                  <a:cs typeface="Arial" pitchFamily="34" charset="0"/>
                </a:endParaRPr>
              </a:p>
              <a:p>
                <a:endParaRPr lang="en-GB" sz="2000" dirty="0" smtClean="0">
                  <a:latin typeface="Arial" pitchFamily="34" charset="0"/>
                  <a:cs typeface="Arial" pitchFamily="34" charset="0"/>
                </a:endParaRPr>
              </a:p>
              <a:p>
                <a:endParaRPr lang="en-GB" sz="2000" dirty="0">
                  <a:latin typeface="Arial" pitchFamily="34" charset="0"/>
                  <a:cs typeface="Arial" pitchFamily="34" charset="0"/>
                </a:endParaRPr>
              </a:p>
              <a:p>
                <a:endParaRPr lang="en-GB" sz="2000" dirty="0" smtClean="0">
                  <a:latin typeface="Arial" pitchFamily="34" charset="0"/>
                  <a:cs typeface="Arial" pitchFamily="34" charset="0"/>
                </a:endParaRPr>
              </a:p>
              <a:p>
                <a:endParaRPr lang="en-GB" sz="2000" dirty="0">
                  <a:latin typeface="Arial" pitchFamily="34" charset="0"/>
                  <a:cs typeface="Arial" pitchFamily="34" charset="0"/>
                </a:endParaRPr>
              </a:p>
              <a:p>
                <a:endParaRPr lang="en-GB" sz="2000" dirty="0" smtClean="0">
                  <a:latin typeface="Arial" pitchFamily="34" charset="0"/>
                  <a:cs typeface="Arial" pitchFamily="34" charset="0"/>
                </a:endParaRPr>
              </a:p>
              <a:p>
                <a:pPr marL="0" indent="0">
                  <a:buNone/>
                </a:pPr>
                <a:r>
                  <a:rPr lang="en-GB" sz="2000" dirty="0">
                    <a:latin typeface="Arial" pitchFamily="34" charset="0"/>
                    <a:cs typeface="Arial" pitchFamily="34" charset="0"/>
                  </a:rPr>
                  <a:t>	</a:t>
                </a:r>
                <a:r>
                  <a:rPr lang="en-GB" sz="2000" dirty="0" smtClean="0">
                    <a:latin typeface="Arial" pitchFamily="34" charset="0"/>
                    <a:cs typeface="Arial" pitchFamily="34" charset="0"/>
                  </a:rPr>
                  <a:t>Probability distribution across functions</a:t>
                </a:r>
                <a:endParaRPr lang="en-GB" sz="2000" dirty="0">
                  <a:latin typeface="Arial" pitchFamily="34" charset="0"/>
                  <a:cs typeface="Arial" pitchFamily="34" charset="0"/>
                </a:endParaRPr>
              </a:p>
            </p:txBody>
          </p:sp>
        </mc:Choice>
        <mc:Fallback xmlns="">
          <p:sp>
            <p:nvSpPr>
              <p:cNvPr id="29" name="Content Placeholder 2"/>
              <p:cNvSpPr>
                <a:spLocks noGrp="1" noRot="1" noChangeAspect="1" noMove="1" noResize="1" noEditPoints="1" noAdjustHandles="1" noChangeArrowheads="1" noChangeShapeType="1" noTextEdit="1"/>
              </p:cNvSpPr>
              <p:nvPr>
                <p:ph idx="4294967295"/>
              </p:nvPr>
            </p:nvSpPr>
            <p:spPr>
              <a:xfrm>
                <a:off x="971550" y="1628800"/>
                <a:ext cx="7848600" cy="4415384"/>
              </a:xfrm>
              <a:blipFill rotWithShape="0">
                <a:blip r:embed="rId4"/>
                <a:stretch>
                  <a:fillRect t="-690"/>
                </a:stretch>
              </a:blipFill>
            </p:spPr>
            <p:txBody>
              <a:bodyPr/>
              <a:lstStyle/>
              <a:p>
                <a:r>
                  <a:rPr lang="en-US">
                    <a:noFill/>
                  </a:rPr>
                  <a:t> </a:t>
                </a:r>
              </a:p>
            </p:txBody>
          </p:sp>
        </mc:Fallback>
      </mc:AlternateContent>
      <p:sp>
        <p:nvSpPr>
          <p:cNvPr id="10" name="Content Placeholder 2"/>
          <p:cNvSpPr txBox="1">
            <a:spLocks/>
          </p:cNvSpPr>
          <p:nvPr/>
        </p:nvSpPr>
        <p:spPr>
          <a:xfrm>
            <a:off x="971600" y="1012417"/>
            <a:ext cx="7344816" cy="7603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2000" u="sng" dirty="0" smtClean="0">
                <a:latin typeface="Arial" pitchFamily="34" charset="0"/>
                <a:cs typeface="Arial" pitchFamily="34" charset="0"/>
              </a:rPr>
              <a:t>What are GPs?</a:t>
            </a:r>
            <a:endParaRPr lang="en-GB" sz="2000" u="sng" dirty="0">
              <a:latin typeface="Arial" pitchFamily="34" charset="0"/>
              <a:cs typeface="Arial" pitchFamily="34" charset="0"/>
            </a:endParaRP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7504" y="3125708"/>
            <a:ext cx="3265066" cy="1616175"/>
          </a:xfrm>
          <a:prstGeom prst="rect">
            <a:avLst/>
          </a:prstGeom>
        </p:spPr>
      </p:pic>
      <mc:AlternateContent xmlns:mc="http://schemas.openxmlformats.org/markup-compatibility/2006" xmlns:a14="http://schemas.microsoft.com/office/drawing/2010/main">
        <mc:Choice Requires="a14">
          <p:sp>
            <p:nvSpPr>
              <p:cNvPr id="5" name="Rectangle 4"/>
              <p:cNvSpPr/>
              <p:nvPr/>
            </p:nvSpPr>
            <p:spPr>
              <a:xfrm>
                <a:off x="1681811" y="4427820"/>
                <a:ext cx="385042"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l-GR" b="1" i="1">
                          <a:latin typeface="Cambria Math" panose="02040503050406030204" pitchFamily="18" charset="0"/>
                          <a:cs typeface="Arial" pitchFamily="34" charset="0"/>
                        </a:rPr>
                        <m:t>𝝁</m:t>
                      </m:r>
                    </m:oMath>
                  </m:oMathPara>
                </a14:m>
                <a:endParaRPr lang="en-US" dirty="0"/>
              </a:p>
            </p:txBody>
          </p:sp>
        </mc:Choice>
        <mc:Fallback xmlns="">
          <p:sp>
            <p:nvSpPr>
              <p:cNvPr id="5" name="Rectangle 4"/>
              <p:cNvSpPr>
                <a:spLocks noRot="1" noChangeAspect="1" noMove="1" noResize="1" noEditPoints="1" noAdjustHandles="1" noChangeArrowheads="1" noChangeShapeType="1" noTextEdit="1"/>
              </p:cNvSpPr>
              <p:nvPr/>
            </p:nvSpPr>
            <p:spPr>
              <a:xfrm>
                <a:off x="1681811" y="4427820"/>
                <a:ext cx="385042" cy="369332"/>
              </a:xfrm>
              <a:prstGeom prst="rect">
                <a:avLst/>
              </a:prstGeom>
              <a:blipFill rotWithShape="0">
                <a:blip r:embed="rId9"/>
                <a:stretch>
                  <a:fillRect b="-327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Rectangle 5"/>
              <p:cNvSpPr/>
              <p:nvPr/>
            </p:nvSpPr>
            <p:spPr>
              <a:xfrm>
                <a:off x="1314204" y="4003219"/>
                <a:ext cx="385042"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l-GR" b="1" i="1">
                          <a:latin typeface="Cambria Math" panose="02040503050406030204" pitchFamily="18" charset="0"/>
                          <a:cs typeface="Arial" pitchFamily="34" charset="0"/>
                        </a:rPr>
                        <m:t>𝜮</m:t>
                      </m:r>
                    </m:oMath>
                  </m:oMathPara>
                </a14:m>
                <a:endParaRPr lang="en-US" dirty="0"/>
              </a:p>
            </p:txBody>
          </p:sp>
        </mc:Choice>
        <mc:Fallback xmlns="">
          <p:sp>
            <p:nvSpPr>
              <p:cNvPr id="6" name="Rectangle 5"/>
              <p:cNvSpPr>
                <a:spLocks noRot="1" noChangeAspect="1" noMove="1" noResize="1" noEditPoints="1" noAdjustHandles="1" noChangeArrowheads="1" noChangeShapeType="1" noTextEdit="1"/>
              </p:cNvSpPr>
              <p:nvPr/>
            </p:nvSpPr>
            <p:spPr>
              <a:xfrm>
                <a:off x="1314204" y="4003219"/>
                <a:ext cx="385042" cy="369332"/>
              </a:xfrm>
              <a:prstGeom prst="rect">
                <a:avLst/>
              </a:prstGeom>
              <a:blipFill rotWithShape="0">
                <a:blip r:embed="rId10"/>
                <a:stretch>
                  <a:fillRect/>
                </a:stretch>
              </a:blipFill>
            </p:spPr>
            <p:txBody>
              <a:bodyPr/>
              <a:lstStyle/>
              <a:p>
                <a:r>
                  <a:rPr lang="en-US">
                    <a:noFill/>
                  </a:rPr>
                  <a:t> </a:t>
                </a:r>
              </a:p>
            </p:txBody>
          </p:sp>
        </mc:Fallback>
      </mc:AlternateContent>
      <p:cxnSp>
        <p:nvCxnSpPr>
          <p:cNvPr id="8" name="Straight Connector 7"/>
          <p:cNvCxnSpPr/>
          <p:nvPr/>
        </p:nvCxnSpPr>
        <p:spPr>
          <a:xfrm>
            <a:off x="1331640" y="4066169"/>
            <a:ext cx="350171" cy="0"/>
          </a:xfrm>
          <a:prstGeom prst="line">
            <a:avLst/>
          </a:prstGeom>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207694" y="2780928"/>
            <a:ext cx="2972899" cy="2240658"/>
          </a:xfrm>
          <a:prstGeom prst="rect">
            <a:avLst/>
          </a:prstGeom>
        </p:spPr>
      </p:pic>
      <p:pic>
        <p:nvPicPr>
          <p:cNvPr id="19" name="Picture 1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096974" y="2764900"/>
            <a:ext cx="2972899" cy="2240658"/>
          </a:xfrm>
          <a:prstGeom prst="rect">
            <a:avLst/>
          </a:prstGeom>
        </p:spPr>
      </p:pic>
      <p:sp>
        <p:nvSpPr>
          <p:cNvPr id="9" name="Slide Number Placeholder 8"/>
          <p:cNvSpPr>
            <a:spLocks noGrp="1"/>
          </p:cNvSpPr>
          <p:nvPr>
            <p:ph type="sldNum" sz="quarter" idx="12"/>
          </p:nvPr>
        </p:nvSpPr>
        <p:spPr/>
        <p:txBody>
          <a:bodyPr/>
          <a:lstStyle/>
          <a:p>
            <a:fld id="{77C4773A-C3D5-4549-A6D2-7F1166EF7514}" type="slidenum">
              <a:rPr lang="en-GB" smtClean="0"/>
              <a:pPr/>
              <a:t>4</a:t>
            </a:fld>
            <a:r>
              <a:rPr lang="en-GB" smtClean="0"/>
              <a:t> of 26</a:t>
            </a:r>
            <a:endParaRPr lang="en-GB" dirty="0"/>
          </a:p>
        </p:txBody>
      </p:sp>
    </p:spTree>
    <p:extLst>
      <p:ext uri="{BB962C8B-B14F-4D97-AF65-F5344CB8AC3E}">
        <p14:creationId xmlns:p14="http://schemas.microsoft.com/office/powerpoint/2010/main" val="2069555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p:cNvSpPr txBox="1">
            <a:spLocks/>
          </p:cNvSpPr>
          <p:nvPr/>
        </p:nvSpPr>
        <p:spPr>
          <a:xfrm>
            <a:off x="0" y="0"/>
            <a:ext cx="1331640" cy="548680"/>
          </a:xfrm>
          <a:prstGeom prst="rect">
            <a:avLst/>
          </a:prstGeom>
          <a:solidFill>
            <a:schemeClr val="bg1">
              <a:lumMod val="85000"/>
            </a:schemeClr>
          </a:solidFill>
          <a:ln>
            <a:solidFill>
              <a:schemeClr val="tx1"/>
            </a:solidFill>
          </a:ln>
          <a:scene3d>
            <a:camera prst="orthographicFront"/>
            <a:lightRig rig="threePt" dir="t"/>
          </a:scene3d>
          <a:sp3d extrusionH="114300" prstMaterial="matte">
            <a:bevelT w="114300" h="177800" prst="relaxedInset"/>
            <a:extrusionClr>
              <a:schemeClr val="tx1"/>
            </a:extrusionClr>
          </a:sp3d>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1" i="0" u="none" strike="noStrike" kern="1200" cap="none" spc="0" normalizeH="0" baseline="0" noProof="0" dirty="0" smtClean="0">
                <a:ln>
                  <a:noFill/>
                </a:ln>
                <a:effectLst/>
                <a:uLnTx/>
                <a:uFillTx/>
                <a:latin typeface="Baskerville Old Face" pitchFamily="18" charset="0"/>
                <a:ea typeface="+mj-ea"/>
                <a:cs typeface="+mj-cs"/>
              </a:rPr>
              <a:t>1 - Intro</a:t>
            </a:r>
          </a:p>
        </p:txBody>
      </p:sp>
      <p:sp>
        <p:nvSpPr>
          <p:cNvPr id="23" name="Title 1"/>
          <p:cNvSpPr txBox="1">
            <a:spLocks/>
          </p:cNvSpPr>
          <p:nvPr/>
        </p:nvSpPr>
        <p:spPr>
          <a:xfrm>
            <a:off x="1763688" y="544365"/>
            <a:ext cx="1992248" cy="360040"/>
          </a:xfrm>
          <a:prstGeom prst="rect">
            <a:avLst/>
          </a:prstGeom>
          <a:solidFill>
            <a:schemeClr val="bg1">
              <a:lumMod val="85000"/>
            </a:schemeClr>
          </a:solidFill>
          <a:ln>
            <a:solidFill>
              <a:schemeClr val="tx1"/>
            </a:solidFill>
          </a:ln>
          <a:scene3d>
            <a:camera prst="orthographicFront"/>
            <a:lightRig rig="threePt" dir="t"/>
          </a:scene3d>
          <a:sp3d extrusionH="114300" prstMaterial="matte">
            <a:bevelT w="114300" h="177800" prst="relaxedInset"/>
            <a:extrusionClr>
              <a:schemeClr val="tx1"/>
            </a:extrusionClr>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1900" b="1" dirty="0" smtClean="0">
                <a:latin typeface="Baskerville Old Face" pitchFamily="18" charset="0"/>
                <a:ea typeface="+mj-ea"/>
                <a:cs typeface="+mj-cs"/>
              </a:rPr>
              <a:t>1.2 - </a:t>
            </a:r>
            <a:r>
              <a:rPr kumimoji="0" lang="en-GB" sz="1900" b="1" i="0" u="none" strike="noStrike" kern="1200" cap="none" spc="0" normalizeH="0" baseline="0" noProof="0" dirty="0" smtClean="0">
                <a:ln>
                  <a:noFill/>
                </a:ln>
                <a:effectLst/>
                <a:uLnTx/>
                <a:uFillTx/>
                <a:latin typeface="Baskerville Old Face" pitchFamily="18" charset="0"/>
                <a:ea typeface="+mj-ea"/>
                <a:cs typeface="+mj-cs"/>
              </a:rPr>
              <a:t>Why</a:t>
            </a:r>
          </a:p>
        </p:txBody>
      </p:sp>
      <p:sp>
        <p:nvSpPr>
          <p:cNvPr id="29" name="Content Placeholder 2"/>
          <p:cNvSpPr>
            <a:spLocks noGrp="1"/>
          </p:cNvSpPr>
          <p:nvPr>
            <p:ph idx="4294967295"/>
          </p:nvPr>
        </p:nvSpPr>
        <p:spPr>
          <a:xfrm>
            <a:off x="179512" y="2636912"/>
            <a:ext cx="4824536" cy="1872208"/>
          </a:xfrm>
        </p:spPr>
        <p:txBody>
          <a:bodyPr>
            <a:normAutofit/>
          </a:bodyPr>
          <a:lstStyle>
            <a:lvl1pPr marL="342900" indent="-342900">
              <a:buFontTx/>
              <a:buBlip>
                <a:blip r:embed="rId3"/>
              </a:buBlip>
              <a:defRPr sz="3200"/>
            </a:lvl1pPr>
            <a:lvl2pPr marL="742950" indent="-285750">
              <a:buFontTx/>
              <a:buBlip>
                <a:blip r:embed="rId3"/>
              </a:buBlip>
              <a:defRPr sz="2400"/>
            </a:lvl2pPr>
          </a:lstStyle>
          <a:p>
            <a:r>
              <a:rPr lang="en-GB" sz="2000" dirty="0" smtClean="0">
                <a:latin typeface="Arial" pitchFamily="34" charset="0"/>
                <a:cs typeface="Arial" pitchFamily="34" charset="0"/>
              </a:rPr>
              <a:t>Model includes uncertainty</a:t>
            </a:r>
          </a:p>
          <a:p>
            <a:r>
              <a:rPr lang="en-GB" sz="2000" dirty="0" smtClean="0">
                <a:latin typeface="Arial" pitchFamily="34" charset="0"/>
                <a:cs typeface="Arial" pitchFamily="34" charset="0"/>
              </a:rPr>
              <a:t>Not limited by model parameterisation (infinitely parametric)</a:t>
            </a:r>
            <a:endParaRPr lang="en-GB" sz="2000" dirty="0">
              <a:latin typeface="Arial" pitchFamily="34" charset="0"/>
              <a:cs typeface="Arial" pitchFamily="34" charset="0"/>
            </a:endParaRPr>
          </a:p>
          <a:p>
            <a:r>
              <a:rPr lang="en-GB" sz="2000" dirty="0">
                <a:latin typeface="Arial" pitchFamily="34" charset="0"/>
                <a:cs typeface="Arial" pitchFamily="34" charset="0"/>
              </a:rPr>
              <a:t>Can exploit prior </a:t>
            </a:r>
            <a:r>
              <a:rPr lang="en-GB" sz="2000" dirty="0" smtClean="0">
                <a:latin typeface="Arial" pitchFamily="34" charset="0"/>
                <a:cs typeface="Arial" pitchFamily="34" charset="0"/>
              </a:rPr>
              <a:t>knowledge</a:t>
            </a:r>
            <a:endParaRPr lang="en-GB" sz="2000" dirty="0">
              <a:latin typeface="Arial" pitchFamily="34" charset="0"/>
              <a:cs typeface="Arial" pitchFamily="34" charset="0"/>
            </a:endParaRPr>
          </a:p>
        </p:txBody>
      </p:sp>
      <p:sp>
        <p:nvSpPr>
          <p:cNvPr id="10" name="Content Placeholder 2"/>
          <p:cNvSpPr txBox="1">
            <a:spLocks/>
          </p:cNvSpPr>
          <p:nvPr/>
        </p:nvSpPr>
        <p:spPr>
          <a:xfrm>
            <a:off x="971600" y="1012417"/>
            <a:ext cx="7344816" cy="7603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2000" u="sng" dirty="0" smtClean="0">
                <a:latin typeface="Arial" pitchFamily="34" charset="0"/>
                <a:cs typeface="Arial" pitchFamily="34" charset="0"/>
              </a:rPr>
              <a:t>Why should I use GPs?</a:t>
            </a:r>
            <a:endParaRPr lang="en-GB" sz="2000" u="sng" dirty="0">
              <a:latin typeface="Arial" pitchFamily="34" charset="0"/>
              <a:cs typeface="Arial" pitchFamily="34" charset="0"/>
            </a:endParaRPr>
          </a:p>
        </p:txBody>
      </p:sp>
      <p:sp>
        <p:nvSpPr>
          <p:cNvPr id="11" name="Content Placeholder 2"/>
          <p:cNvSpPr txBox="1">
            <a:spLocks/>
          </p:cNvSpPr>
          <p:nvPr/>
        </p:nvSpPr>
        <p:spPr>
          <a:xfrm>
            <a:off x="66265" y="2164545"/>
            <a:ext cx="3816424" cy="7603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2000" u="sng" dirty="0" smtClean="0">
                <a:latin typeface="Arial" pitchFamily="34" charset="0"/>
                <a:cs typeface="Arial" pitchFamily="34" charset="0"/>
              </a:rPr>
              <a:t>Pros</a:t>
            </a:r>
            <a:endParaRPr lang="en-GB" sz="2000" u="sng" dirty="0">
              <a:latin typeface="Arial" pitchFamily="34" charset="0"/>
              <a:cs typeface="Arial" pitchFamily="34" charset="0"/>
            </a:endParaRPr>
          </a:p>
        </p:txBody>
      </p:sp>
      <p:sp>
        <p:nvSpPr>
          <p:cNvPr id="12" name="Content Placeholder 2"/>
          <p:cNvSpPr txBox="1">
            <a:spLocks/>
          </p:cNvSpPr>
          <p:nvPr/>
        </p:nvSpPr>
        <p:spPr>
          <a:xfrm>
            <a:off x="5148064" y="2164545"/>
            <a:ext cx="3126411" cy="7603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2000" u="sng" dirty="0" smtClean="0">
                <a:latin typeface="Arial" pitchFamily="34" charset="0"/>
                <a:cs typeface="Arial" pitchFamily="34" charset="0"/>
              </a:rPr>
              <a:t>Cons</a:t>
            </a:r>
            <a:endParaRPr lang="en-GB" sz="2000" u="sng" dirty="0">
              <a:latin typeface="Arial" pitchFamily="34" charset="0"/>
              <a:cs typeface="Arial" pitchFamily="34" charset="0"/>
            </a:endParaRPr>
          </a:p>
        </p:txBody>
      </p:sp>
      <p:sp>
        <p:nvSpPr>
          <p:cNvPr id="13" name="Content Placeholder 2"/>
          <p:cNvSpPr>
            <a:spLocks noGrp="1"/>
          </p:cNvSpPr>
          <p:nvPr>
            <p:ph idx="4294967295"/>
          </p:nvPr>
        </p:nvSpPr>
        <p:spPr>
          <a:xfrm>
            <a:off x="5234967" y="2636912"/>
            <a:ext cx="3873537" cy="1872208"/>
          </a:xfrm>
        </p:spPr>
        <p:txBody>
          <a:bodyPr>
            <a:normAutofit/>
          </a:bodyPr>
          <a:lstStyle>
            <a:lvl1pPr marL="342900" indent="-342900">
              <a:buFontTx/>
              <a:buBlip>
                <a:blip r:embed="rId3"/>
              </a:buBlip>
              <a:defRPr sz="3200"/>
            </a:lvl1pPr>
            <a:lvl2pPr marL="742950" indent="-285750">
              <a:buFontTx/>
              <a:buBlip>
                <a:blip r:embed="rId3"/>
              </a:buBlip>
              <a:defRPr sz="2400"/>
            </a:lvl2pPr>
          </a:lstStyle>
          <a:p>
            <a:r>
              <a:rPr lang="en-GB" sz="2000" dirty="0">
                <a:latin typeface="Arial" pitchFamily="34" charset="0"/>
                <a:cs typeface="Arial" pitchFamily="34" charset="0"/>
              </a:rPr>
              <a:t>Need prior </a:t>
            </a:r>
            <a:r>
              <a:rPr lang="en-GB" sz="2000" dirty="0" smtClean="0">
                <a:latin typeface="Arial" pitchFamily="34" charset="0"/>
                <a:cs typeface="Arial" pitchFamily="34" charset="0"/>
              </a:rPr>
              <a:t>knowledge</a:t>
            </a:r>
            <a:endParaRPr lang="en-GB" sz="2000" dirty="0">
              <a:latin typeface="Arial" pitchFamily="34" charset="0"/>
              <a:cs typeface="Arial" pitchFamily="34" charset="0"/>
            </a:endParaRPr>
          </a:p>
          <a:p>
            <a:r>
              <a:rPr lang="en-GB" sz="2000" dirty="0" smtClean="0">
                <a:latin typeface="Arial" pitchFamily="34" charset="0"/>
                <a:cs typeface="Arial" pitchFamily="34" charset="0"/>
              </a:rPr>
              <a:t>Speed = O(n</a:t>
            </a:r>
            <a:r>
              <a:rPr lang="en-GB" sz="2000" baseline="30000" dirty="0" smtClean="0">
                <a:latin typeface="Arial" pitchFamily="34" charset="0"/>
                <a:cs typeface="Arial" pitchFamily="34" charset="0"/>
              </a:rPr>
              <a:t>3</a:t>
            </a:r>
            <a:r>
              <a:rPr lang="en-GB" sz="2000" dirty="0" smtClean="0">
                <a:latin typeface="Arial" pitchFamily="34" charset="0"/>
                <a:cs typeface="Arial" pitchFamily="34" charset="0"/>
              </a:rPr>
              <a:t>) (in data, not dimensions)</a:t>
            </a:r>
            <a:endParaRPr lang="en-GB" sz="2000" dirty="0">
              <a:latin typeface="Arial" pitchFamily="34" charset="0"/>
              <a:cs typeface="Arial" pitchFamily="34" charset="0"/>
            </a:endParaRPr>
          </a:p>
          <a:p>
            <a:r>
              <a:rPr lang="en-GB" sz="2000" dirty="0" smtClean="0">
                <a:latin typeface="Arial" pitchFamily="34" charset="0"/>
                <a:cs typeface="Arial" pitchFamily="34" charset="0"/>
              </a:rPr>
              <a:t>Outliers?</a:t>
            </a:r>
          </a:p>
        </p:txBody>
      </p:sp>
      <p:sp>
        <p:nvSpPr>
          <p:cNvPr id="5" name="Slide Number Placeholder 4"/>
          <p:cNvSpPr>
            <a:spLocks noGrp="1"/>
          </p:cNvSpPr>
          <p:nvPr>
            <p:ph type="sldNum" sz="quarter" idx="12"/>
          </p:nvPr>
        </p:nvSpPr>
        <p:spPr/>
        <p:txBody>
          <a:bodyPr/>
          <a:lstStyle/>
          <a:p>
            <a:fld id="{77C4773A-C3D5-4549-A6D2-7F1166EF7514}" type="slidenum">
              <a:rPr lang="en-GB" smtClean="0"/>
              <a:pPr/>
              <a:t>5</a:t>
            </a:fld>
            <a:r>
              <a:rPr lang="en-GB" smtClean="0"/>
              <a:t> of 26</a:t>
            </a:r>
            <a:endParaRPr lang="en-GB" dirty="0"/>
          </a:p>
        </p:txBody>
      </p:sp>
    </p:spTree>
    <p:extLst>
      <p:ext uri="{BB962C8B-B14F-4D97-AF65-F5344CB8AC3E}">
        <p14:creationId xmlns:p14="http://schemas.microsoft.com/office/powerpoint/2010/main" val="33333176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p:cNvPicPr>
          <p:nvPr/>
        </p:nvPicPr>
        <p:blipFill>
          <a:blip r:embed="rId3">
            <a:extLst>
              <a:ext uri="{28A0092B-C50C-407E-A947-70E740481C1C}">
                <a14:useLocalDpi xmlns:a14="http://schemas.microsoft.com/office/drawing/2010/main" val="0"/>
              </a:ext>
            </a:extLst>
          </a:blip>
          <a:stretch>
            <a:fillRect/>
          </a:stretch>
        </p:blipFill>
        <p:spPr>
          <a:xfrm>
            <a:off x="1342762" y="3386939"/>
            <a:ext cx="2825496" cy="2816352"/>
          </a:xfrm>
          <a:prstGeom prst="rect">
            <a:avLst/>
          </a:prstGeom>
        </p:spPr>
      </p:pic>
      <p:pic>
        <p:nvPicPr>
          <p:cNvPr id="5" name="Picture 4"/>
          <p:cNvPicPr>
            <a:picLocks/>
          </p:cNvPicPr>
          <p:nvPr/>
        </p:nvPicPr>
        <p:blipFill>
          <a:blip r:embed="rId4">
            <a:extLst>
              <a:ext uri="{28A0092B-C50C-407E-A947-70E740481C1C}">
                <a14:useLocalDpi xmlns:a14="http://schemas.microsoft.com/office/drawing/2010/main" val="0"/>
              </a:ext>
            </a:extLst>
          </a:blip>
          <a:stretch>
            <a:fillRect/>
          </a:stretch>
        </p:blipFill>
        <p:spPr>
          <a:xfrm>
            <a:off x="1298665" y="3342222"/>
            <a:ext cx="2825496" cy="2816352"/>
          </a:xfrm>
          <a:prstGeom prst="rect">
            <a:avLst/>
          </a:prstGeom>
        </p:spPr>
      </p:pic>
      <p:pic>
        <p:nvPicPr>
          <p:cNvPr id="7" name="Picture 6"/>
          <p:cNvPicPr>
            <a:picLocks/>
          </p:cNvPicPr>
          <p:nvPr/>
        </p:nvPicPr>
        <p:blipFill>
          <a:blip r:embed="rId5">
            <a:extLst>
              <a:ext uri="{28A0092B-C50C-407E-A947-70E740481C1C}">
                <a14:useLocalDpi xmlns:a14="http://schemas.microsoft.com/office/drawing/2010/main" val="0"/>
              </a:ext>
            </a:extLst>
          </a:blip>
          <a:stretch>
            <a:fillRect/>
          </a:stretch>
        </p:blipFill>
        <p:spPr>
          <a:xfrm>
            <a:off x="1331640" y="3400460"/>
            <a:ext cx="2825496" cy="2816352"/>
          </a:xfrm>
          <a:prstGeom prst="rect">
            <a:avLst/>
          </a:prstGeom>
        </p:spPr>
      </p:pic>
      <p:sp>
        <p:nvSpPr>
          <p:cNvPr id="16" name="Title 1"/>
          <p:cNvSpPr txBox="1">
            <a:spLocks/>
          </p:cNvSpPr>
          <p:nvPr/>
        </p:nvSpPr>
        <p:spPr>
          <a:xfrm>
            <a:off x="0" y="0"/>
            <a:ext cx="1331640" cy="548680"/>
          </a:xfrm>
          <a:prstGeom prst="rect">
            <a:avLst/>
          </a:prstGeom>
          <a:solidFill>
            <a:schemeClr val="bg1">
              <a:lumMod val="85000"/>
            </a:schemeClr>
          </a:solidFill>
          <a:ln>
            <a:solidFill>
              <a:schemeClr val="tx1"/>
            </a:solidFill>
          </a:ln>
          <a:scene3d>
            <a:camera prst="orthographicFront"/>
            <a:lightRig rig="threePt" dir="t"/>
          </a:scene3d>
          <a:sp3d extrusionH="114300" prstMaterial="matte">
            <a:bevelT w="114300" h="177800" prst="relaxedInset"/>
            <a:extrusionClr>
              <a:schemeClr val="tx1"/>
            </a:extrusionClr>
          </a:sp3d>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1" i="0" u="none" strike="noStrike" kern="1200" cap="none" spc="0" normalizeH="0" baseline="0" noProof="0" dirty="0" smtClean="0">
                <a:ln>
                  <a:noFill/>
                </a:ln>
                <a:effectLst/>
                <a:uLnTx/>
                <a:uFillTx/>
                <a:latin typeface="Baskerville Old Face" pitchFamily="18" charset="0"/>
                <a:ea typeface="+mj-ea"/>
                <a:cs typeface="+mj-cs"/>
              </a:rPr>
              <a:t>1 - Intro</a:t>
            </a:r>
          </a:p>
        </p:txBody>
      </p:sp>
      <p:sp>
        <p:nvSpPr>
          <p:cNvPr id="23" name="Title 1"/>
          <p:cNvSpPr txBox="1">
            <a:spLocks/>
          </p:cNvSpPr>
          <p:nvPr/>
        </p:nvSpPr>
        <p:spPr>
          <a:xfrm>
            <a:off x="3744416" y="548680"/>
            <a:ext cx="2123728" cy="360040"/>
          </a:xfrm>
          <a:prstGeom prst="rect">
            <a:avLst/>
          </a:prstGeom>
          <a:solidFill>
            <a:schemeClr val="bg1">
              <a:lumMod val="85000"/>
            </a:schemeClr>
          </a:solidFill>
          <a:ln>
            <a:solidFill>
              <a:schemeClr val="tx1"/>
            </a:solidFill>
          </a:ln>
          <a:scene3d>
            <a:camera prst="orthographicFront"/>
            <a:lightRig rig="threePt" dir="t"/>
          </a:scene3d>
          <a:sp3d extrusionH="114300" prstMaterial="matte">
            <a:bevelT w="114300" h="177800" prst="relaxedInset"/>
            <a:extrusionClr>
              <a:schemeClr val="tx1"/>
            </a:extrusionClr>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1900" b="1" dirty="0" smtClean="0">
                <a:latin typeface="Baskerville Old Face" pitchFamily="18" charset="0"/>
                <a:ea typeface="+mj-ea"/>
                <a:cs typeface="+mj-cs"/>
              </a:rPr>
              <a:t>1.3 - How</a:t>
            </a:r>
            <a:endParaRPr kumimoji="0" lang="en-GB" sz="1900" b="1" i="0" u="none" strike="noStrike" kern="1200" cap="none" spc="0" normalizeH="0" baseline="0" noProof="0" dirty="0" smtClean="0">
              <a:ln>
                <a:noFill/>
              </a:ln>
              <a:effectLst/>
              <a:uLnTx/>
              <a:uFillTx/>
              <a:latin typeface="Baskerville Old Face" pitchFamily="18" charset="0"/>
              <a:ea typeface="+mj-ea"/>
              <a:cs typeface="+mj-cs"/>
            </a:endParaRPr>
          </a:p>
        </p:txBody>
      </p:sp>
      <p:sp>
        <p:nvSpPr>
          <p:cNvPr id="29" name="Content Placeholder 2"/>
          <p:cNvSpPr>
            <a:spLocks noGrp="1"/>
          </p:cNvSpPr>
          <p:nvPr>
            <p:ph idx="4294967295"/>
          </p:nvPr>
        </p:nvSpPr>
        <p:spPr>
          <a:xfrm>
            <a:off x="971550" y="1628800"/>
            <a:ext cx="7848600" cy="1900748"/>
          </a:xfrm>
        </p:spPr>
        <p:txBody>
          <a:bodyPr>
            <a:normAutofit/>
          </a:bodyPr>
          <a:lstStyle>
            <a:lvl1pPr marL="342900" indent="-342900">
              <a:buFontTx/>
              <a:buBlip>
                <a:blip r:embed="rId6"/>
              </a:buBlip>
              <a:defRPr sz="3200"/>
            </a:lvl1pPr>
            <a:lvl2pPr marL="742950" indent="-285750">
              <a:buFontTx/>
              <a:buBlip>
                <a:blip r:embed="rId6"/>
              </a:buBlip>
              <a:defRPr sz="2400"/>
            </a:lvl2pPr>
          </a:lstStyle>
          <a:p>
            <a:r>
              <a:rPr lang="en-GB" sz="2000" dirty="0" smtClean="0">
                <a:latin typeface="Arial" pitchFamily="34" charset="0"/>
                <a:cs typeface="Arial" pitchFamily="34" charset="0"/>
              </a:rPr>
              <a:t>Define covariance K as a function relating any 2 input points</a:t>
            </a:r>
          </a:p>
          <a:p>
            <a:r>
              <a:rPr lang="el-GR" sz="2000" dirty="0" smtClean="0">
                <a:latin typeface="Arial" pitchFamily="34" charset="0"/>
                <a:cs typeface="Arial" pitchFamily="34" charset="0"/>
              </a:rPr>
              <a:t>≈</a:t>
            </a:r>
            <a:r>
              <a:rPr lang="en-GB" sz="2000" dirty="0" smtClean="0">
                <a:latin typeface="Arial" pitchFamily="34" charset="0"/>
                <a:cs typeface="Arial" pitchFamily="34" charset="0"/>
              </a:rPr>
              <a:t> Covariance matrix with infinite number of entries</a:t>
            </a:r>
          </a:p>
          <a:p>
            <a:r>
              <a:rPr lang="en-GB" sz="2000" dirty="0" smtClean="0">
                <a:latin typeface="Arial" pitchFamily="34" charset="0"/>
                <a:cs typeface="Arial" pitchFamily="34" charset="0"/>
              </a:rPr>
              <a:t>Marginalising over some dimensions = removing from </a:t>
            </a:r>
            <a:r>
              <a:rPr lang="el-GR" sz="2000" dirty="0">
                <a:latin typeface="Arial" pitchFamily="34" charset="0"/>
                <a:cs typeface="Arial" pitchFamily="34" charset="0"/>
              </a:rPr>
              <a:t>Σ </a:t>
            </a:r>
            <a:endParaRPr lang="en-GB" sz="2000" dirty="0" smtClean="0">
              <a:latin typeface="Arial" pitchFamily="34" charset="0"/>
              <a:cs typeface="Arial" pitchFamily="34" charset="0"/>
            </a:endParaRPr>
          </a:p>
          <a:p>
            <a:r>
              <a:rPr lang="en-GB" sz="2000" dirty="0" smtClean="0">
                <a:latin typeface="Arial" pitchFamily="34" charset="0"/>
                <a:cs typeface="Arial" pitchFamily="34" charset="0"/>
              </a:rPr>
              <a:t>We can “Marginalise” over infinite number of dimensions in K</a:t>
            </a:r>
          </a:p>
        </p:txBody>
      </p:sp>
      <p:sp>
        <p:nvSpPr>
          <p:cNvPr id="10" name="Content Placeholder 2"/>
          <p:cNvSpPr txBox="1">
            <a:spLocks/>
          </p:cNvSpPr>
          <p:nvPr/>
        </p:nvSpPr>
        <p:spPr>
          <a:xfrm>
            <a:off x="971600" y="1012417"/>
            <a:ext cx="7344816" cy="7603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2000" u="sng" dirty="0" smtClean="0">
                <a:latin typeface="Arial" pitchFamily="34" charset="0"/>
                <a:cs typeface="Arial" pitchFamily="34" charset="0"/>
              </a:rPr>
              <a:t>How do GPs work?</a:t>
            </a:r>
            <a:endParaRPr lang="en-GB" sz="2000" u="sng" dirty="0">
              <a:latin typeface="Arial" pitchFamily="34" charset="0"/>
              <a:cs typeface="Arial" pitchFamily="34" charset="0"/>
            </a:endParaRPr>
          </a:p>
        </p:txBody>
      </p:sp>
      <p:pic>
        <p:nvPicPr>
          <p:cNvPr id="2" name="Pictur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49263" y="3395610"/>
            <a:ext cx="2828571" cy="2819048"/>
          </a:xfrm>
          <a:prstGeom prst="rect">
            <a:avLst/>
          </a:prstGeom>
        </p:spPr>
      </p:pic>
      <p:pic>
        <p:nvPicPr>
          <p:cNvPr id="8" name="Picture 7"/>
          <p:cNvPicPr>
            <a:picLocks/>
          </p:cNvPicPr>
          <p:nvPr/>
        </p:nvPicPr>
        <p:blipFill>
          <a:blip r:embed="rId8">
            <a:extLst>
              <a:ext uri="{28A0092B-C50C-407E-A947-70E740481C1C}">
                <a14:useLocalDpi xmlns:a14="http://schemas.microsoft.com/office/drawing/2010/main" val="0"/>
              </a:ext>
            </a:extLst>
          </a:blip>
          <a:stretch>
            <a:fillRect/>
          </a:stretch>
        </p:blipFill>
        <p:spPr>
          <a:xfrm>
            <a:off x="1320714" y="3369986"/>
            <a:ext cx="2825496" cy="2817707"/>
          </a:xfrm>
          <a:prstGeom prst="rect">
            <a:avLst/>
          </a:prstGeom>
        </p:spPr>
      </p:pic>
      <p:pic>
        <p:nvPicPr>
          <p:cNvPr id="15" name="Picture 1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690415" y="3424984"/>
            <a:ext cx="2761905" cy="2742857"/>
          </a:xfrm>
          <a:prstGeom prst="rect">
            <a:avLst/>
          </a:prstGeom>
        </p:spPr>
      </p:pic>
      <p:pic>
        <p:nvPicPr>
          <p:cNvPr id="17" name="Picture 1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679489" y="3413906"/>
            <a:ext cx="2761905" cy="2742857"/>
          </a:xfrm>
          <a:prstGeom prst="rect">
            <a:avLst/>
          </a:prstGeom>
        </p:spPr>
      </p:pic>
      <p:pic>
        <p:nvPicPr>
          <p:cNvPr id="18" name="Picture 1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019162" y="4318107"/>
            <a:ext cx="1093921" cy="1080561"/>
          </a:xfrm>
          <a:prstGeom prst="rect">
            <a:avLst/>
          </a:prstGeom>
        </p:spPr>
      </p:pic>
      <p:sp>
        <p:nvSpPr>
          <p:cNvPr id="11" name="Slide Number Placeholder 10"/>
          <p:cNvSpPr>
            <a:spLocks noGrp="1"/>
          </p:cNvSpPr>
          <p:nvPr>
            <p:ph type="sldNum" sz="quarter" idx="12"/>
          </p:nvPr>
        </p:nvSpPr>
        <p:spPr/>
        <p:txBody>
          <a:bodyPr/>
          <a:lstStyle/>
          <a:p>
            <a:fld id="{77C4773A-C3D5-4549-A6D2-7F1166EF7514}" type="slidenum">
              <a:rPr lang="en-GB" smtClean="0"/>
              <a:pPr/>
              <a:t>6</a:t>
            </a:fld>
            <a:r>
              <a:rPr lang="en-GB" smtClean="0"/>
              <a:t> of 26</a:t>
            </a:r>
            <a:endParaRPr lang="en-GB" dirty="0"/>
          </a:p>
        </p:txBody>
      </p:sp>
      <p:sp>
        <p:nvSpPr>
          <p:cNvPr id="4" name="Rectangle 3"/>
          <p:cNvSpPr/>
          <p:nvPr/>
        </p:nvSpPr>
        <p:spPr>
          <a:xfrm>
            <a:off x="2591843" y="3026278"/>
            <a:ext cx="327334" cy="369332"/>
          </a:xfrm>
          <a:prstGeom prst="rect">
            <a:avLst/>
          </a:prstGeom>
        </p:spPr>
        <p:txBody>
          <a:bodyPr wrap="none">
            <a:spAutoFit/>
          </a:bodyPr>
          <a:lstStyle/>
          <a:p>
            <a:r>
              <a:rPr lang="el-GR" dirty="0">
                <a:latin typeface="Arial" pitchFamily="34" charset="0"/>
                <a:cs typeface="Arial" pitchFamily="34" charset="0"/>
              </a:rPr>
              <a:t>Σ</a:t>
            </a:r>
            <a:endParaRPr lang="en-GB" dirty="0"/>
          </a:p>
        </p:txBody>
      </p:sp>
      <p:sp>
        <p:nvSpPr>
          <p:cNvPr id="6" name="Rectangle 5"/>
          <p:cNvSpPr/>
          <p:nvPr/>
        </p:nvSpPr>
        <p:spPr>
          <a:xfrm>
            <a:off x="5868144" y="3059668"/>
            <a:ext cx="304892" cy="369332"/>
          </a:xfrm>
          <a:prstGeom prst="rect">
            <a:avLst/>
          </a:prstGeom>
        </p:spPr>
        <p:txBody>
          <a:bodyPr wrap="none">
            <a:spAutoFit/>
          </a:bodyPr>
          <a:lstStyle/>
          <a:p>
            <a:r>
              <a:rPr lang="en-GB" dirty="0" smtClean="0"/>
              <a:t>K</a:t>
            </a:r>
            <a:endParaRPr lang="en-GB" dirty="0"/>
          </a:p>
        </p:txBody>
      </p:sp>
    </p:spTree>
    <p:extLst>
      <p:ext uri="{BB962C8B-B14F-4D97-AF65-F5344CB8AC3E}">
        <p14:creationId xmlns:p14="http://schemas.microsoft.com/office/powerpoint/2010/main" val="4070770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par>
                          <p:cTn id="9" fill="hold">
                            <p:stCondLst>
                              <p:cond delay="0"/>
                            </p:stCondLst>
                            <p:childTnLst>
                              <p:par>
                                <p:cTn id="10" presetID="1" presetClass="exit" presetSubtype="0" fill="hold" nodeType="afterEffect">
                                  <p:stCondLst>
                                    <p:cond delay="1000"/>
                                  </p:stCondLst>
                                  <p:childTnLst>
                                    <p:set>
                                      <p:cBhvr>
                                        <p:cTn id="11" dur="1" fill="hold">
                                          <p:stCondLst>
                                            <p:cond delay="0"/>
                                          </p:stCondLst>
                                        </p:cTn>
                                        <p:tgtEl>
                                          <p:spTgt spid="3"/>
                                        </p:tgtEl>
                                        <p:attrNameLst>
                                          <p:attrName>style.visibility</p:attrName>
                                        </p:attrNameLst>
                                      </p:cBhvr>
                                      <p:to>
                                        <p:strVal val="hidden"/>
                                      </p:to>
                                    </p:set>
                                  </p:childTnLst>
                                </p:cTn>
                              </p:par>
                              <p:par>
                                <p:cTn id="12" presetID="1" presetClass="entr" presetSubtype="0" fill="hold" nodeType="withEffect">
                                  <p:stCondLst>
                                    <p:cond delay="1000"/>
                                  </p:stCondLst>
                                  <p:childTnLst>
                                    <p:set>
                                      <p:cBhvr>
                                        <p:cTn id="13" dur="1" fill="hold">
                                          <p:stCondLst>
                                            <p:cond delay="0"/>
                                          </p:stCondLst>
                                        </p:cTn>
                                        <p:tgtEl>
                                          <p:spTgt spid="5"/>
                                        </p:tgtEl>
                                        <p:attrNameLst>
                                          <p:attrName>style.visibility</p:attrName>
                                        </p:attrNameLst>
                                      </p:cBhvr>
                                      <p:to>
                                        <p:strVal val="visible"/>
                                      </p:to>
                                    </p:set>
                                  </p:childTnLst>
                                </p:cTn>
                              </p:par>
                            </p:childTnLst>
                          </p:cTn>
                        </p:par>
                        <p:par>
                          <p:cTn id="14" fill="hold">
                            <p:stCondLst>
                              <p:cond delay="1000"/>
                            </p:stCondLst>
                            <p:childTnLst>
                              <p:par>
                                <p:cTn id="15" presetID="1" presetClass="exit" presetSubtype="0" fill="hold" nodeType="afterEffect">
                                  <p:stCondLst>
                                    <p:cond delay="1000"/>
                                  </p:stCondLst>
                                  <p:childTnLst>
                                    <p:set>
                                      <p:cBhvr>
                                        <p:cTn id="16" dur="1" fill="hold">
                                          <p:stCondLst>
                                            <p:cond delay="0"/>
                                          </p:stCondLst>
                                        </p:cTn>
                                        <p:tgtEl>
                                          <p:spTgt spid="5"/>
                                        </p:tgtEl>
                                        <p:attrNameLst>
                                          <p:attrName>style.visibility</p:attrName>
                                        </p:attrNameLst>
                                      </p:cBhvr>
                                      <p:to>
                                        <p:strVal val="hidden"/>
                                      </p:to>
                                    </p:set>
                                  </p:childTnLst>
                                </p:cTn>
                              </p:par>
                              <p:par>
                                <p:cTn id="17" presetID="1" presetClass="entr" presetSubtype="0" fill="hold" nodeType="withEffect">
                                  <p:stCondLst>
                                    <p:cond delay="1000"/>
                                  </p:stCondLst>
                                  <p:childTnLst>
                                    <p:set>
                                      <p:cBhvr>
                                        <p:cTn id="18" dur="1" fill="hold">
                                          <p:stCondLst>
                                            <p:cond delay="0"/>
                                          </p:stCondLst>
                                        </p:cTn>
                                        <p:tgtEl>
                                          <p:spTgt spid="8"/>
                                        </p:tgtEl>
                                        <p:attrNameLst>
                                          <p:attrName>style.visibility</p:attrName>
                                        </p:attrNameLst>
                                      </p:cBhvr>
                                      <p:to>
                                        <p:strVal val="visible"/>
                                      </p:to>
                                    </p:set>
                                  </p:childTnLst>
                                </p:cTn>
                              </p:par>
                            </p:childTnLst>
                          </p:cTn>
                        </p:par>
                        <p:par>
                          <p:cTn id="19" fill="hold">
                            <p:stCondLst>
                              <p:cond delay="2000"/>
                            </p:stCondLst>
                            <p:childTnLst>
                              <p:par>
                                <p:cTn id="20" presetID="1" presetClass="exit" presetSubtype="0" fill="hold" nodeType="afterEffect">
                                  <p:stCondLst>
                                    <p:cond delay="1000"/>
                                  </p:stCondLst>
                                  <p:childTnLst>
                                    <p:set>
                                      <p:cBhvr>
                                        <p:cTn id="21" dur="1" fill="hold">
                                          <p:stCondLst>
                                            <p:cond delay="0"/>
                                          </p:stCondLst>
                                        </p:cTn>
                                        <p:tgtEl>
                                          <p:spTgt spid="8"/>
                                        </p:tgtEl>
                                        <p:attrNameLst>
                                          <p:attrName>style.visibility</p:attrName>
                                        </p:attrNameLst>
                                      </p:cBhvr>
                                      <p:to>
                                        <p:strVal val="hidden"/>
                                      </p:to>
                                    </p:set>
                                  </p:childTnLst>
                                </p:cTn>
                              </p:par>
                              <p:par>
                                <p:cTn id="22" presetID="1" presetClass="entr" presetSubtype="0" fill="hold" nodeType="withEffect">
                                  <p:stCondLst>
                                    <p:cond delay="1000"/>
                                  </p:stCondLst>
                                  <p:childTnLst>
                                    <p:set>
                                      <p:cBhvr>
                                        <p:cTn id="23" dur="1" fill="hold">
                                          <p:stCondLst>
                                            <p:cond delay="0"/>
                                          </p:stCondLst>
                                        </p:cTn>
                                        <p:tgtEl>
                                          <p:spTgt spid="7"/>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7"/>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p:cNvSpPr txBox="1">
            <a:spLocks/>
          </p:cNvSpPr>
          <p:nvPr/>
        </p:nvSpPr>
        <p:spPr>
          <a:xfrm>
            <a:off x="0" y="0"/>
            <a:ext cx="1331640" cy="548680"/>
          </a:xfrm>
          <a:prstGeom prst="rect">
            <a:avLst/>
          </a:prstGeom>
          <a:solidFill>
            <a:schemeClr val="bg1">
              <a:lumMod val="85000"/>
            </a:schemeClr>
          </a:solidFill>
          <a:ln>
            <a:solidFill>
              <a:schemeClr val="tx1"/>
            </a:solidFill>
          </a:ln>
          <a:scene3d>
            <a:camera prst="orthographicFront"/>
            <a:lightRig rig="threePt" dir="t"/>
          </a:scene3d>
          <a:sp3d extrusionH="114300" prstMaterial="matte">
            <a:bevelT w="114300" h="177800" prst="relaxedInset"/>
            <a:extrusionClr>
              <a:schemeClr val="tx1"/>
            </a:extrusionClr>
          </a:sp3d>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1" i="0" u="none" strike="noStrike" kern="1200" cap="none" spc="0" normalizeH="0" baseline="0" noProof="0" dirty="0" smtClean="0">
                <a:ln>
                  <a:noFill/>
                </a:ln>
                <a:effectLst/>
                <a:uLnTx/>
                <a:uFillTx/>
                <a:latin typeface="Baskerville Old Face" pitchFamily="18" charset="0"/>
                <a:ea typeface="+mj-ea"/>
                <a:cs typeface="+mj-cs"/>
              </a:rPr>
              <a:t>1 - Intro</a:t>
            </a:r>
          </a:p>
        </p:txBody>
      </p:sp>
      <p:sp>
        <p:nvSpPr>
          <p:cNvPr id="23" name="Title 1"/>
          <p:cNvSpPr txBox="1">
            <a:spLocks/>
          </p:cNvSpPr>
          <p:nvPr/>
        </p:nvSpPr>
        <p:spPr>
          <a:xfrm>
            <a:off x="3744416" y="548680"/>
            <a:ext cx="2123728" cy="360040"/>
          </a:xfrm>
          <a:prstGeom prst="rect">
            <a:avLst/>
          </a:prstGeom>
          <a:solidFill>
            <a:schemeClr val="bg1">
              <a:lumMod val="85000"/>
            </a:schemeClr>
          </a:solidFill>
          <a:ln>
            <a:solidFill>
              <a:schemeClr val="tx1"/>
            </a:solidFill>
          </a:ln>
          <a:scene3d>
            <a:camera prst="orthographicFront"/>
            <a:lightRig rig="threePt" dir="t"/>
          </a:scene3d>
          <a:sp3d extrusionH="114300" prstMaterial="matte">
            <a:bevelT w="114300" h="177800" prst="relaxedInset"/>
            <a:extrusionClr>
              <a:schemeClr val="tx1"/>
            </a:extrusionClr>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1900" b="1" dirty="0" smtClean="0">
                <a:latin typeface="Baskerville Old Face" pitchFamily="18" charset="0"/>
                <a:ea typeface="+mj-ea"/>
                <a:cs typeface="+mj-cs"/>
              </a:rPr>
              <a:t>1.3 - How</a:t>
            </a:r>
            <a:endParaRPr kumimoji="0" lang="en-GB" sz="1900" b="1" i="0" u="none" strike="noStrike" kern="1200" cap="none" spc="0" normalizeH="0" baseline="0" noProof="0" dirty="0" smtClean="0">
              <a:ln>
                <a:noFill/>
              </a:ln>
              <a:effectLst/>
              <a:uLnTx/>
              <a:uFillTx/>
              <a:latin typeface="Baskerville Old Face" pitchFamily="18" charset="0"/>
              <a:ea typeface="+mj-ea"/>
              <a:cs typeface="+mj-cs"/>
            </a:endParaRPr>
          </a:p>
        </p:txBody>
      </p:sp>
      <p:sp>
        <p:nvSpPr>
          <p:cNvPr id="29" name="Content Placeholder 2"/>
          <p:cNvSpPr>
            <a:spLocks noGrp="1"/>
          </p:cNvSpPr>
          <p:nvPr>
            <p:ph idx="4294967295"/>
          </p:nvPr>
        </p:nvSpPr>
        <p:spPr>
          <a:xfrm>
            <a:off x="971550" y="1628800"/>
            <a:ext cx="7848600" cy="1900748"/>
          </a:xfrm>
        </p:spPr>
        <p:txBody>
          <a:bodyPr>
            <a:normAutofit/>
          </a:bodyPr>
          <a:lstStyle>
            <a:lvl1pPr marL="342900" indent="-342900">
              <a:buFontTx/>
              <a:buBlip>
                <a:blip r:embed="rId3"/>
              </a:buBlip>
              <a:defRPr sz="3200"/>
            </a:lvl1pPr>
            <a:lvl2pPr marL="742950" indent="-285750">
              <a:buFontTx/>
              <a:buBlip>
                <a:blip r:embed="rId3"/>
              </a:buBlip>
              <a:defRPr sz="2400"/>
            </a:lvl2pPr>
          </a:lstStyle>
          <a:p>
            <a:r>
              <a:rPr lang="en-GB" sz="2000" dirty="0" smtClean="0">
                <a:latin typeface="Arial" pitchFamily="34" charset="0"/>
                <a:cs typeface="Arial" pitchFamily="34" charset="0"/>
              </a:rPr>
              <a:t>In these plots, x axis isn’t a single dimension of the state X</a:t>
            </a:r>
          </a:p>
          <a:p>
            <a:r>
              <a:rPr lang="en-GB" sz="2000" dirty="0" smtClean="0">
                <a:latin typeface="Arial" pitchFamily="34" charset="0"/>
                <a:cs typeface="Arial" pitchFamily="34" charset="0"/>
              </a:rPr>
              <a:t>It’s the indices of these dimensions</a:t>
            </a:r>
          </a:p>
          <a:p>
            <a:r>
              <a:rPr lang="en-GB" sz="2000" dirty="0" smtClean="0">
                <a:latin typeface="Arial" pitchFamily="34" charset="0"/>
                <a:cs typeface="Arial" pitchFamily="34" charset="0"/>
              </a:rPr>
              <a:t>Relates to the continuous covariance function</a:t>
            </a:r>
          </a:p>
          <a:p>
            <a:r>
              <a:rPr lang="en-GB" sz="2000" dirty="0" smtClean="0">
                <a:latin typeface="Arial" pitchFamily="34" charset="0"/>
                <a:cs typeface="Arial" pitchFamily="34" charset="0"/>
              </a:rPr>
              <a:t>Each dimension is independently Gaussian distributed</a:t>
            </a:r>
          </a:p>
        </p:txBody>
      </p:sp>
      <p:sp>
        <p:nvSpPr>
          <p:cNvPr id="10" name="Content Placeholder 2"/>
          <p:cNvSpPr txBox="1">
            <a:spLocks/>
          </p:cNvSpPr>
          <p:nvPr/>
        </p:nvSpPr>
        <p:spPr>
          <a:xfrm>
            <a:off x="971600" y="1012417"/>
            <a:ext cx="7344816" cy="7603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2000" u="sng" dirty="0" smtClean="0">
                <a:latin typeface="Arial" pitchFamily="34" charset="0"/>
                <a:cs typeface="Arial" pitchFamily="34" charset="0"/>
              </a:rPr>
              <a:t>How do GPs work?</a:t>
            </a:r>
            <a:endParaRPr lang="en-GB" sz="2000" u="sng" dirty="0">
              <a:latin typeface="Arial" pitchFamily="34" charset="0"/>
              <a:cs typeface="Arial" pitchFamily="34" charset="0"/>
            </a:endParaRPr>
          </a:p>
        </p:txBody>
      </p:sp>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19672" y="3356992"/>
            <a:ext cx="2761905" cy="2742857"/>
          </a:xfrm>
          <a:prstGeom prst="rect">
            <a:avLst/>
          </a:prstGeom>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26995" y="3356992"/>
            <a:ext cx="3537406" cy="2765507"/>
          </a:xfrm>
          <a:prstGeom prst="rect">
            <a:avLst/>
          </a:prstGeom>
        </p:spPr>
      </p:pic>
      <p:sp>
        <p:nvSpPr>
          <p:cNvPr id="6" name="Slide Number Placeholder 5"/>
          <p:cNvSpPr>
            <a:spLocks noGrp="1"/>
          </p:cNvSpPr>
          <p:nvPr>
            <p:ph type="sldNum" sz="quarter" idx="12"/>
          </p:nvPr>
        </p:nvSpPr>
        <p:spPr/>
        <p:txBody>
          <a:bodyPr/>
          <a:lstStyle/>
          <a:p>
            <a:fld id="{77C4773A-C3D5-4549-A6D2-7F1166EF7514}" type="slidenum">
              <a:rPr lang="en-GB" smtClean="0"/>
              <a:pPr/>
              <a:t>7</a:t>
            </a:fld>
            <a:r>
              <a:rPr lang="en-GB" smtClean="0"/>
              <a:t> of 26</a:t>
            </a:r>
            <a:endParaRPr lang="en-GB" dirty="0"/>
          </a:p>
        </p:txBody>
      </p:sp>
    </p:spTree>
    <p:extLst>
      <p:ext uri="{BB962C8B-B14F-4D97-AF65-F5344CB8AC3E}">
        <p14:creationId xmlns:p14="http://schemas.microsoft.com/office/powerpoint/2010/main" val="3778865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p:cNvSpPr txBox="1">
            <a:spLocks/>
          </p:cNvSpPr>
          <p:nvPr/>
        </p:nvSpPr>
        <p:spPr>
          <a:xfrm>
            <a:off x="0" y="0"/>
            <a:ext cx="1331640" cy="548680"/>
          </a:xfrm>
          <a:prstGeom prst="rect">
            <a:avLst/>
          </a:prstGeom>
          <a:solidFill>
            <a:schemeClr val="bg1">
              <a:lumMod val="85000"/>
            </a:schemeClr>
          </a:solidFill>
          <a:ln>
            <a:solidFill>
              <a:schemeClr val="tx1"/>
            </a:solidFill>
          </a:ln>
          <a:scene3d>
            <a:camera prst="orthographicFront"/>
            <a:lightRig rig="threePt" dir="t"/>
          </a:scene3d>
          <a:sp3d extrusionH="114300" prstMaterial="matte">
            <a:bevelT w="114300" h="177800" prst="relaxedInset"/>
            <a:extrusionClr>
              <a:schemeClr val="tx1"/>
            </a:extrusionClr>
          </a:sp3d>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1" i="0" u="none" strike="noStrike" kern="1200" cap="none" spc="0" normalizeH="0" baseline="0" noProof="0" dirty="0" smtClean="0">
                <a:ln>
                  <a:noFill/>
                </a:ln>
                <a:effectLst/>
                <a:uLnTx/>
                <a:uFillTx/>
                <a:latin typeface="Baskerville Old Face" pitchFamily="18" charset="0"/>
                <a:ea typeface="+mj-ea"/>
                <a:cs typeface="+mj-cs"/>
              </a:rPr>
              <a:t>1 - Intro</a:t>
            </a:r>
          </a:p>
        </p:txBody>
      </p:sp>
      <p:sp>
        <p:nvSpPr>
          <p:cNvPr id="23" name="Title 1"/>
          <p:cNvSpPr txBox="1">
            <a:spLocks/>
          </p:cNvSpPr>
          <p:nvPr/>
        </p:nvSpPr>
        <p:spPr>
          <a:xfrm>
            <a:off x="3744416" y="548680"/>
            <a:ext cx="2123728" cy="360040"/>
          </a:xfrm>
          <a:prstGeom prst="rect">
            <a:avLst/>
          </a:prstGeom>
          <a:solidFill>
            <a:schemeClr val="bg1">
              <a:lumMod val="85000"/>
            </a:schemeClr>
          </a:solidFill>
          <a:ln>
            <a:solidFill>
              <a:schemeClr val="tx1"/>
            </a:solidFill>
          </a:ln>
          <a:scene3d>
            <a:camera prst="orthographicFront"/>
            <a:lightRig rig="threePt" dir="t"/>
          </a:scene3d>
          <a:sp3d extrusionH="114300" prstMaterial="matte">
            <a:bevelT w="114300" h="177800" prst="relaxedInset"/>
            <a:extrusionClr>
              <a:schemeClr val="tx1"/>
            </a:extrusionClr>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1900" b="1" dirty="0" smtClean="0">
                <a:latin typeface="Baskerville Old Face" pitchFamily="18" charset="0"/>
                <a:ea typeface="+mj-ea"/>
                <a:cs typeface="+mj-cs"/>
              </a:rPr>
              <a:t>1.3 - How</a:t>
            </a:r>
            <a:endParaRPr kumimoji="0" lang="en-GB" sz="1900" b="1" i="0" u="none" strike="noStrike" kern="1200" cap="none" spc="0" normalizeH="0" baseline="0" noProof="0" dirty="0" smtClean="0">
              <a:ln>
                <a:noFill/>
              </a:ln>
              <a:effectLst/>
              <a:uLnTx/>
              <a:uFillTx/>
              <a:latin typeface="Baskerville Old Face" pitchFamily="18" charset="0"/>
              <a:ea typeface="+mj-ea"/>
              <a:cs typeface="+mj-cs"/>
            </a:endParaRPr>
          </a:p>
        </p:txBody>
      </p:sp>
      <p:sp>
        <p:nvSpPr>
          <p:cNvPr id="29" name="Content Placeholder 2"/>
          <p:cNvSpPr>
            <a:spLocks noGrp="1"/>
          </p:cNvSpPr>
          <p:nvPr>
            <p:ph idx="4294967295"/>
          </p:nvPr>
        </p:nvSpPr>
        <p:spPr>
          <a:xfrm>
            <a:off x="971550" y="1628800"/>
            <a:ext cx="7848600" cy="1900748"/>
          </a:xfrm>
        </p:spPr>
        <p:txBody>
          <a:bodyPr>
            <a:normAutofit/>
          </a:bodyPr>
          <a:lstStyle>
            <a:lvl1pPr marL="342900" indent="-342900">
              <a:buFontTx/>
              <a:buBlip>
                <a:blip r:embed="rId3"/>
              </a:buBlip>
              <a:defRPr sz="3200"/>
            </a:lvl1pPr>
            <a:lvl2pPr marL="742950" indent="-285750">
              <a:buFontTx/>
              <a:buBlip>
                <a:blip r:embed="rId3"/>
              </a:buBlip>
              <a:defRPr sz="2400"/>
            </a:lvl2pPr>
          </a:lstStyle>
          <a:p>
            <a:r>
              <a:rPr lang="en-GB" sz="2000" dirty="0" smtClean="0">
                <a:latin typeface="Arial" pitchFamily="34" charset="0"/>
                <a:cs typeface="Arial" pitchFamily="34" charset="0"/>
              </a:rPr>
              <a:t>Plotting dimensions of samples from high dimensional </a:t>
            </a:r>
            <a:r>
              <a:rPr lang="en-GB" sz="2000" dirty="0" err="1" smtClean="0">
                <a:latin typeface="Arial" pitchFamily="34" charset="0"/>
                <a:cs typeface="Arial" pitchFamily="34" charset="0"/>
              </a:rPr>
              <a:t>gaussians</a:t>
            </a:r>
            <a:endParaRPr lang="en-GB" sz="2000" dirty="0">
              <a:latin typeface="Arial" pitchFamily="34" charset="0"/>
              <a:cs typeface="Arial" pitchFamily="34" charset="0"/>
            </a:endParaRPr>
          </a:p>
          <a:p>
            <a:r>
              <a:rPr lang="en-GB" sz="2000" dirty="0" smtClean="0">
                <a:latin typeface="Arial" pitchFamily="34" charset="0"/>
                <a:cs typeface="Arial" pitchFamily="34" charset="0"/>
              </a:rPr>
              <a:t>Gaussian assumption on per dimension basis</a:t>
            </a:r>
          </a:p>
          <a:p>
            <a:r>
              <a:rPr lang="en-GB" sz="2000" dirty="0" smtClean="0">
                <a:latin typeface="Arial" pitchFamily="34" charset="0"/>
                <a:cs typeface="Arial" pitchFamily="34" charset="0"/>
              </a:rPr>
              <a:t>Between dimensions we can have crazier relationships</a:t>
            </a:r>
          </a:p>
        </p:txBody>
      </p:sp>
      <p:sp>
        <p:nvSpPr>
          <p:cNvPr id="10" name="Content Placeholder 2"/>
          <p:cNvSpPr txBox="1">
            <a:spLocks/>
          </p:cNvSpPr>
          <p:nvPr/>
        </p:nvSpPr>
        <p:spPr>
          <a:xfrm>
            <a:off x="971600" y="1012417"/>
            <a:ext cx="7344816" cy="7603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2000" u="sng" dirty="0" smtClean="0">
                <a:latin typeface="Arial" pitchFamily="34" charset="0"/>
                <a:cs typeface="Arial" pitchFamily="34" charset="0"/>
              </a:rPr>
              <a:t>How do GPs work?</a:t>
            </a:r>
            <a:endParaRPr lang="en-GB" sz="2000" u="sng" dirty="0">
              <a:latin typeface="Arial" pitchFamily="34" charset="0"/>
              <a:cs typeface="Arial" pitchFamily="34" charset="0"/>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7504" y="3251574"/>
            <a:ext cx="2922340" cy="2049633"/>
          </a:xfrm>
          <a:prstGeom prst="rect">
            <a:avLst/>
          </a:prstGeom>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98015" y="3251574"/>
            <a:ext cx="2938481" cy="2065543"/>
          </a:xfrm>
          <a:prstGeom prst="rect">
            <a:avLst/>
          </a:prstGeom>
        </p:spPr>
      </p:pic>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31840" y="3251574"/>
            <a:ext cx="2889303" cy="2031733"/>
          </a:xfrm>
          <a:prstGeom prst="rect">
            <a:avLst/>
          </a:prstGeom>
        </p:spPr>
      </p:pic>
      <p:sp>
        <p:nvSpPr>
          <p:cNvPr id="8" name="Slide Number Placeholder 7"/>
          <p:cNvSpPr>
            <a:spLocks noGrp="1"/>
          </p:cNvSpPr>
          <p:nvPr>
            <p:ph type="sldNum" sz="quarter" idx="12"/>
          </p:nvPr>
        </p:nvSpPr>
        <p:spPr/>
        <p:txBody>
          <a:bodyPr/>
          <a:lstStyle/>
          <a:p>
            <a:fld id="{77C4773A-C3D5-4549-A6D2-7F1166EF7514}" type="slidenum">
              <a:rPr lang="en-GB" smtClean="0"/>
              <a:pPr/>
              <a:t>8</a:t>
            </a:fld>
            <a:r>
              <a:rPr lang="en-GB" smtClean="0"/>
              <a:t> of 26</a:t>
            </a:r>
            <a:endParaRPr lang="en-GB" dirty="0"/>
          </a:p>
        </p:txBody>
      </p:sp>
    </p:spTree>
    <p:extLst>
      <p:ext uri="{BB962C8B-B14F-4D97-AF65-F5344CB8AC3E}">
        <p14:creationId xmlns:p14="http://schemas.microsoft.com/office/powerpoint/2010/main" val="11693921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p:cNvSpPr txBox="1">
            <a:spLocks/>
          </p:cNvSpPr>
          <p:nvPr/>
        </p:nvSpPr>
        <p:spPr>
          <a:xfrm>
            <a:off x="0" y="0"/>
            <a:ext cx="1331640" cy="548680"/>
          </a:xfrm>
          <a:prstGeom prst="rect">
            <a:avLst/>
          </a:prstGeom>
          <a:solidFill>
            <a:schemeClr val="bg1">
              <a:lumMod val="85000"/>
            </a:schemeClr>
          </a:solidFill>
          <a:ln>
            <a:solidFill>
              <a:schemeClr val="tx1"/>
            </a:solidFill>
          </a:ln>
          <a:scene3d>
            <a:camera prst="orthographicFront"/>
            <a:lightRig rig="threePt" dir="t"/>
          </a:scene3d>
          <a:sp3d extrusionH="114300" prstMaterial="matte">
            <a:bevelT w="114300" h="177800" prst="relaxedInset"/>
            <a:extrusionClr>
              <a:schemeClr val="tx1"/>
            </a:extrusionClr>
          </a:sp3d>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400" b="1" i="0" u="none" strike="noStrike" kern="1200" cap="none" spc="0" normalizeH="0" baseline="0" noProof="0" dirty="0" smtClean="0">
                <a:ln>
                  <a:noFill/>
                </a:ln>
                <a:effectLst/>
                <a:uLnTx/>
                <a:uFillTx/>
                <a:latin typeface="Baskerville Old Face" pitchFamily="18" charset="0"/>
                <a:ea typeface="+mj-ea"/>
                <a:cs typeface="+mj-cs"/>
              </a:rPr>
              <a:t>1 - Intro</a:t>
            </a:r>
          </a:p>
        </p:txBody>
      </p:sp>
      <p:sp>
        <p:nvSpPr>
          <p:cNvPr id="23" name="Title 1"/>
          <p:cNvSpPr txBox="1">
            <a:spLocks/>
          </p:cNvSpPr>
          <p:nvPr/>
        </p:nvSpPr>
        <p:spPr>
          <a:xfrm>
            <a:off x="5868144" y="548680"/>
            <a:ext cx="1440160" cy="360040"/>
          </a:xfrm>
          <a:prstGeom prst="rect">
            <a:avLst/>
          </a:prstGeom>
          <a:solidFill>
            <a:schemeClr val="bg1">
              <a:lumMod val="85000"/>
            </a:schemeClr>
          </a:solidFill>
          <a:ln>
            <a:solidFill>
              <a:schemeClr val="tx1"/>
            </a:solidFill>
          </a:ln>
          <a:scene3d>
            <a:camera prst="orthographicFront"/>
            <a:lightRig rig="threePt" dir="t"/>
          </a:scene3d>
          <a:sp3d extrusionH="114300" prstMaterial="matte">
            <a:bevelT w="114300" h="177800" prst="relaxedInset"/>
            <a:extrusionClr>
              <a:schemeClr val="tx1"/>
            </a:extrusionClr>
          </a:sp3d>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1900" b="1" dirty="0" smtClean="0">
                <a:latin typeface="Baskerville Old Face" pitchFamily="18" charset="0"/>
                <a:ea typeface="+mj-ea"/>
                <a:cs typeface="+mj-cs"/>
              </a:rPr>
              <a:t>1.4 - </a:t>
            </a:r>
            <a:r>
              <a:rPr lang="en-GB" sz="1900" b="1" dirty="0" err="1" smtClean="0">
                <a:latin typeface="Baskerville Old Face" pitchFamily="18" charset="0"/>
                <a:ea typeface="+mj-ea"/>
                <a:cs typeface="+mj-cs"/>
              </a:rPr>
              <a:t>GPy</a:t>
            </a:r>
            <a:endParaRPr kumimoji="0" lang="en-GB" sz="1900" b="1" i="0" u="none" strike="noStrike" kern="1200" cap="none" spc="0" normalizeH="0" baseline="0" noProof="0" dirty="0" smtClean="0">
              <a:ln>
                <a:noFill/>
              </a:ln>
              <a:effectLst/>
              <a:uLnTx/>
              <a:uFillTx/>
              <a:latin typeface="Baskerville Old Face" pitchFamily="18" charset="0"/>
              <a:ea typeface="+mj-ea"/>
              <a:cs typeface="+mj-cs"/>
            </a:endParaRPr>
          </a:p>
        </p:txBody>
      </p:sp>
      <p:sp>
        <p:nvSpPr>
          <p:cNvPr id="29" name="Content Placeholder 2"/>
          <p:cNvSpPr>
            <a:spLocks noGrp="1"/>
          </p:cNvSpPr>
          <p:nvPr>
            <p:ph idx="4294967295"/>
          </p:nvPr>
        </p:nvSpPr>
        <p:spPr>
          <a:xfrm>
            <a:off x="971550" y="1628800"/>
            <a:ext cx="7848600" cy="2304256"/>
          </a:xfrm>
        </p:spPr>
        <p:txBody>
          <a:bodyPr>
            <a:normAutofit/>
          </a:bodyPr>
          <a:lstStyle>
            <a:lvl1pPr marL="342900" indent="-342900">
              <a:buFontTx/>
              <a:buBlip>
                <a:blip r:embed="rId3"/>
              </a:buBlip>
              <a:defRPr sz="3200"/>
            </a:lvl1pPr>
            <a:lvl2pPr marL="742950" indent="-285750">
              <a:buFontTx/>
              <a:buBlip>
                <a:blip r:embed="rId3"/>
              </a:buBlip>
              <a:defRPr sz="2400"/>
            </a:lvl2pPr>
          </a:lstStyle>
          <a:p>
            <a:r>
              <a:rPr lang="en-GB" sz="2000" dirty="0" err="1" smtClean="0">
                <a:latin typeface="Arial" pitchFamily="34" charset="0"/>
                <a:cs typeface="Arial" pitchFamily="34" charset="0"/>
              </a:rPr>
              <a:t>GPy</a:t>
            </a:r>
            <a:r>
              <a:rPr lang="en-GB" sz="2000" dirty="0" smtClean="0">
                <a:latin typeface="Arial" pitchFamily="34" charset="0"/>
                <a:cs typeface="Arial" pitchFamily="34" charset="0"/>
              </a:rPr>
              <a:t> provided by Sheffield</a:t>
            </a:r>
          </a:p>
          <a:p>
            <a:r>
              <a:rPr lang="en-GB" sz="2000" dirty="0" smtClean="0">
                <a:latin typeface="Arial" pitchFamily="34" charset="0"/>
                <a:cs typeface="Arial" pitchFamily="34" charset="0"/>
              </a:rPr>
              <a:t>Snippets throughout talk</a:t>
            </a:r>
          </a:p>
          <a:p>
            <a:r>
              <a:rPr lang="en-GB" sz="2000" dirty="0" smtClean="0">
                <a:latin typeface="Arial" pitchFamily="34" charset="0"/>
                <a:cs typeface="Arial" pitchFamily="34" charset="0"/>
              </a:rPr>
              <a:t>Need python 2.7</a:t>
            </a:r>
            <a:endParaRPr lang="en-GB" sz="2000" dirty="0">
              <a:latin typeface="Arial" pitchFamily="34" charset="0"/>
              <a:cs typeface="Arial" pitchFamily="34" charset="0"/>
            </a:endParaRPr>
          </a:p>
          <a:p>
            <a:r>
              <a:rPr lang="en-GB" sz="2000" dirty="0" smtClean="0">
                <a:latin typeface="Arial" pitchFamily="34" charset="0"/>
                <a:cs typeface="Arial" pitchFamily="34" charset="0"/>
              </a:rPr>
              <a:t>Perform the setup step each time you start </a:t>
            </a:r>
            <a:r>
              <a:rPr lang="en-GB" sz="2000" dirty="0" err="1" smtClean="0">
                <a:latin typeface="Arial" pitchFamily="34" charset="0"/>
                <a:cs typeface="Arial" pitchFamily="34" charset="0"/>
              </a:rPr>
              <a:t>ipython</a:t>
            </a:r>
            <a:endParaRPr lang="en-GB" sz="2000" dirty="0" smtClean="0">
              <a:latin typeface="Arial" pitchFamily="34" charset="0"/>
              <a:cs typeface="Arial" pitchFamily="34" charset="0"/>
            </a:endParaRPr>
          </a:p>
          <a:p>
            <a:r>
              <a:rPr lang="en-GB" sz="2000" dirty="0">
                <a:latin typeface="Arial" pitchFamily="34" charset="0"/>
                <a:cs typeface="Arial" pitchFamily="34" charset="0"/>
              </a:rPr>
              <a:t>Documentation at https://</a:t>
            </a:r>
            <a:r>
              <a:rPr lang="en-GB" sz="2000" dirty="0" smtClean="0">
                <a:latin typeface="Arial" pitchFamily="34" charset="0"/>
                <a:cs typeface="Arial" pitchFamily="34" charset="0"/>
              </a:rPr>
              <a:t>github.com/SheffieldML/GPy</a:t>
            </a:r>
          </a:p>
        </p:txBody>
      </p:sp>
      <p:sp>
        <p:nvSpPr>
          <p:cNvPr id="10" name="Content Placeholder 2"/>
          <p:cNvSpPr txBox="1">
            <a:spLocks/>
          </p:cNvSpPr>
          <p:nvPr/>
        </p:nvSpPr>
        <p:spPr>
          <a:xfrm>
            <a:off x="971600" y="1012417"/>
            <a:ext cx="7344816" cy="7603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2000" u="sng" dirty="0" smtClean="0">
                <a:latin typeface="Arial" pitchFamily="34" charset="0"/>
                <a:cs typeface="Arial" pitchFamily="34" charset="0"/>
              </a:rPr>
              <a:t>GPs in Python</a:t>
            </a:r>
            <a:endParaRPr lang="en-GB" sz="2000" u="sng" dirty="0">
              <a:latin typeface="Arial" pitchFamily="34" charset="0"/>
              <a:cs typeface="Arial" pitchFamily="34" charset="0"/>
            </a:endParaRPr>
          </a:p>
        </p:txBody>
      </p:sp>
      <p:sp>
        <p:nvSpPr>
          <p:cNvPr id="2" name="TextBox 1"/>
          <p:cNvSpPr txBox="1"/>
          <p:nvPr/>
        </p:nvSpPr>
        <p:spPr>
          <a:xfrm>
            <a:off x="4572000" y="4061971"/>
            <a:ext cx="2592288" cy="2031325"/>
          </a:xfrm>
          <a:prstGeom prst="rect">
            <a:avLst/>
          </a:prstGeom>
          <a:solidFill>
            <a:schemeClr val="tx1"/>
          </a:solidFill>
        </p:spPr>
        <p:txBody>
          <a:bodyPr wrap="square" rtlCol="0">
            <a:spAutoFit/>
          </a:bodyPr>
          <a:lstStyle/>
          <a:p>
            <a:r>
              <a:rPr lang="en-GB" dirty="0" err="1">
                <a:solidFill>
                  <a:schemeClr val="bg1"/>
                </a:solidFill>
              </a:rPr>
              <a:t>i</a:t>
            </a:r>
            <a:r>
              <a:rPr lang="en-GB" dirty="0" err="1" smtClean="0">
                <a:solidFill>
                  <a:schemeClr val="bg1"/>
                </a:solidFill>
              </a:rPr>
              <a:t>python</a:t>
            </a:r>
            <a:endParaRPr lang="en-GB" dirty="0" smtClean="0">
              <a:solidFill>
                <a:schemeClr val="bg1"/>
              </a:solidFill>
            </a:endParaRPr>
          </a:p>
          <a:p>
            <a:r>
              <a:rPr lang="en-GB" dirty="0" smtClean="0">
                <a:solidFill>
                  <a:schemeClr val="bg1"/>
                </a:solidFill>
              </a:rPr>
              <a:t>&gt; import </a:t>
            </a:r>
            <a:r>
              <a:rPr lang="en-GB" dirty="0" err="1" smtClean="0">
                <a:solidFill>
                  <a:schemeClr val="bg1"/>
                </a:solidFill>
              </a:rPr>
              <a:t>numpy</a:t>
            </a:r>
            <a:r>
              <a:rPr lang="en-GB" dirty="0" smtClean="0">
                <a:solidFill>
                  <a:schemeClr val="bg1"/>
                </a:solidFill>
              </a:rPr>
              <a:t> as </a:t>
            </a:r>
            <a:r>
              <a:rPr lang="en-GB" dirty="0" err="1" smtClean="0">
                <a:solidFill>
                  <a:schemeClr val="bg1"/>
                </a:solidFill>
              </a:rPr>
              <a:t>np</a:t>
            </a:r>
            <a:endParaRPr lang="en-GB" dirty="0" smtClean="0">
              <a:solidFill>
                <a:schemeClr val="bg1"/>
              </a:solidFill>
            </a:endParaRPr>
          </a:p>
          <a:p>
            <a:r>
              <a:rPr lang="en-GB" dirty="0" smtClean="0">
                <a:solidFill>
                  <a:schemeClr val="bg1"/>
                </a:solidFill>
              </a:rPr>
              <a:t>&gt; import </a:t>
            </a:r>
            <a:r>
              <a:rPr lang="en-GB" dirty="0" err="1" smtClean="0">
                <a:solidFill>
                  <a:schemeClr val="bg1"/>
                </a:solidFill>
              </a:rPr>
              <a:t>pylab</a:t>
            </a:r>
            <a:r>
              <a:rPr lang="en-GB" dirty="0" smtClean="0">
                <a:solidFill>
                  <a:schemeClr val="bg1"/>
                </a:solidFill>
              </a:rPr>
              <a:t> as </a:t>
            </a:r>
            <a:r>
              <a:rPr lang="en-GB" dirty="0" err="1" smtClean="0">
                <a:solidFill>
                  <a:schemeClr val="bg1"/>
                </a:solidFill>
              </a:rPr>
              <a:t>pb</a:t>
            </a:r>
            <a:endParaRPr lang="en-GB" dirty="0" smtClean="0">
              <a:solidFill>
                <a:schemeClr val="bg1"/>
              </a:solidFill>
            </a:endParaRPr>
          </a:p>
          <a:p>
            <a:r>
              <a:rPr lang="en-GB" dirty="0" smtClean="0">
                <a:solidFill>
                  <a:schemeClr val="bg1"/>
                </a:solidFill>
              </a:rPr>
              <a:t>&gt; import </a:t>
            </a:r>
            <a:r>
              <a:rPr lang="en-GB" dirty="0" err="1" smtClean="0">
                <a:solidFill>
                  <a:schemeClr val="bg1"/>
                </a:solidFill>
              </a:rPr>
              <a:t>GPy</a:t>
            </a:r>
            <a:endParaRPr lang="en-GB" dirty="0" smtClean="0">
              <a:solidFill>
                <a:schemeClr val="bg1"/>
              </a:solidFill>
            </a:endParaRPr>
          </a:p>
          <a:p>
            <a:r>
              <a:rPr lang="en-GB" dirty="0" smtClean="0">
                <a:solidFill>
                  <a:schemeClr val="bg1"/>
                </a:solidFill>
              </a:rPr>
              <a:t>&gt; </a:t>
            </a:r>
            <a:r>
              <a:rPr lang="en-GB" dirty="0" err="1" smtClean="0">
                <a:solidFill>
                  <a:schemeClr val="bg1"/>
                </a:solidFill>
              </a:rPr>
              <a:t>pylab</a:t>
            </a:r>
            <a:endParaRPr lang="en-GB" dirty="0" smtClean="0">
              <a:solidFill>
                <a:schemeClr val="bg1"/>
              </a:solidFill>
            </a:endParaRPr>
          </a:p>
          <a:p>
            <a:r>
              <a:rPr lang="en-GB" dirty="0" smtClean="0">
                <a:solidFill>
                  <a:schemeClr val="bg1"/>
                </a:solidFill>
              </a:rPr>
              <a:t>&gt; </a:t>
            </a:r>
            <a:r>
              <a:rPr lang="en-GB" dirty="0" err="1" smtClean="0">
                <a:solidFill>
                  <a:schemeClr val="bg1"/>
                </a:solidFill>
              </a:rPr>
              <a:t>pb.ion</a:t>
            </a:r>
            <a:r>
              <a:rPr lang="en-GB" dirty="0" smtClean="0">
                <a:solidFill>
                  <a:schemeClr val="bg1"/>
                </a:solidFill>
              </a:rPr>
              <a:t>()</a:t>
            </a:r>
          </a:p>
          <a:p>
            <a:r>
              <a:rPr lang="en-GB" dirty="0" smtClean="0">
                <a:solidFill>
                  <a:schemeClr val="bg1"/>
                </a:solidFill>
              </a:rPr>
              <a:t>&gt; </a:t>
            </a:r>
            <a:endParaRPr lang="en-US" dirty="0">
              <a:solidFill>
                <a:schemeClr val="bg1"/>
              </a:solidFill>
            </a:endParaRPr>
          </a:p>
        </p:txBody>
      </p:sp>
      <p:sp>
        <p:nvSpPr>
          <p:cNvPr id="12" name="TextBox 11"/>
          <p:cNvSpPr txBox="1"/>
          <p:nvPr/>
        </p:nvSpPr>
        <p:spPr>
          <a:xfrm>
            <a:off x="1763688" y="4052679"/>
            <a:ext cx="2592288" cy="369332"/>
          </a:xfrm>
          <a:prstGeom prst="rect">
            <a:avLst/>
          </a:prstGeom>
          <a:solidFill>
            <a:schemeClr val="tx1"/>
          </a:solidFill>
        </p:spPr>
        <p:txBody>
          <a:bodyPr wrap="square" rtlCol="0">
            <a:spAutoFit/>
          </a:bodyPr>
          <a:lstStyle/>
          <a:p>
            <a:r>
              <a:rPr lang="en-GB" dirty="0" smtClean="0">
                <a:solidFill>
                  <a:schemeClr val="bg1"/>
                </a:solidFill>
              </a:rPr>
              <a:t>pip install </a:t>
            </a:r>
            <a:r>
              <a:rPr lang="en-GB" dirty="0" err="1" smtClean="0">
                <a:solidFill>
                  <a:schemeClr val="bg1"/>
                </a:solidFill>
              </a:rPr>
              <a:t>GPy</a:t>
            </a:r>
            <a:endParaRPr lang="en-US" dirty="0">
              <a:solidFill>
                <a:schemeClr val="bg1"/>
              </a:solidFill>
            </a:endParaRPr>
          </a:p>
        </p:txBody>
      </p:sp>
      <p:sp>
        <p:nvSpPr>
          <p:cNvPr id="3" name="TextBox 2"/>
          <p:cNvSpPr txBox="1"/>
          <p:nvPr/>
        </p:nvSpPr>
        <p:spPr>
          <a:xfrm>
            <a:off x="2327009" y="3660949"/>
            <a:ext cx="1164871" cy="369332"/>
          </a:xfrm>
          <a:prstGeom prst="rect">
            <a:avLst/>
          </a:prstGeom>
          <a:noFill/>
        </p:spPr>
        <p:txBody>
          <a:bodyPr wrap="none" rtlCol="0">
            <a:spAutoFit/>
          </a:bodyPr>
          <a:lstStyle/>
          <a:p>
            <a:r>
              <a:rPr lang="en-GB" dirty="0" smtClean="0"/>
              <a:t>Install </a:t>
            </a:r>
            <a:r>
              <a:rPr lang="en-GB" dirty="0" err="1" smtClean="0"/>
              <a:t>GPy</a:t>
            </a:r>
            <a:endParaRPr lang="en-US" dirty="0"/>
          </a:p>
        </p:txBody>
      </p:sp>
      <p:sp>
        <p:nvSpPr>
          <p:cNvPr id="14" name="TextBox 13"/>
          <p:cNvSpPr txBox="1"/>
          <p:nvPr/>
        </p:nvSpPr>
        <p:spPr>
          <a:xfrm>
            <a:off x="5296009" y="3692639"/>
            <a:ext cx="1148199" cy="369332"/>
          </a:xfrm>
          <a:prstGeom prst="rect">
            <a:avLst/>
          </a:prstGeom>
          <a:noFill/>
        </p:spPr>
        <p:txBody>
          <a:bodyPr wrap="none" rtlCol="0">
            <a:spAutoFit/>
          </a:bodyPr>
          <a:lstStyle/>
          <a:p>
            <a:r>
              <a:rPr lang="en-GB" dirty="0" smtClean="0"/>
              <a:t>Setup </a:t>
            </a:r>
            <a:r>
              <a:rPr lang="en-GB" dirty="0" err="1" smtClean="0"/>
              <a:t>GPy</a:t>
            </a:r>
            <a:endParaRPr lang="en-US" dirty="0"/>
          </a:p>
        </p:txBody>
      </p:sp>
      <p:sp>
        <p:nvSpPr>
          <p:cNvPr id="7" name="Slide Number Placeholder 6"/>
          <p:cNvSpPr>
            <a:spLocks noGrp="1"/>
          </p:cNvSpPr>
          <p:nvPr>
            <p:ph type="sldNum" sz="quarter" idx="12"/>
          </p:nvPr>
        </p:nvSpPr>
        <p:spPr/>
        <p:txBody>
          <a:bodyPr/>
          <a:lstStyle/>
          <a:p>
            <a:fld id="{77C4773A-C3D5-4549-A6D2-7F1166EF7514}" type="slidenum">
              <a:rPr lang="en-GB" smtClean="0"/>
              <a:pPr/>
              <a:t>9</a:t>
            </a:fld>
            <a:r>
              <a:rPr lang="en-GB" smtClean="0"/>
              <a:t> of 26</a:t>
            </a:r>
            <a:endParaRPr lang="en-GB" dirty="0"/>
          </a:p>
        </p:txBody>
      </p:sp>
    </p:spTree>
    <p:extLst>
      <p:ext uri="{BB962C8B-B14F-4D97-AF65-F5344CB8AC3E}">
        <p14:creationId xmlns:p14="http://schemas.microsoft.com/office/powerpoint/2010/main" val="35007587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10254</TotalTime>
  <Words>5898</Words>
  <Application>Microsoft Office PowerPoint</Application>
  <PresentationFormat>On-screen Show (4:3)</PresentationFormat>
  <Paragraphs>444</Paragraphs>
  <Slides>26</Slides>
  <Notes>26</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26</vt:i4>
      </vt:variant>
    </vt:vector>
  </HeadingPairs>
  <TitlesOfParts>
    <vt:vector size="32" baseType="lpstr">
      <vt:lpstr>Arial Unicode MS</vt:lpstr>
      <vt:lpstr>Arial</vt:lpstr>
      <vt:lpstr>Baskerville Old Face</vt:lpstr>
      <vt:lpstr>Calibri</vt:lpstr>
      <vt:lpstr>Cambria Math</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ee41sh</dc:creator>
  <cp:lastModifiedBy>Simon Hadfield</cp:lastModifiedBy>
  <cp:revision>1009</cp:revision>
  <cp:lastPrinted>2013-07-05T11:39:43Z</cp:lastPrinted>
  <dcterms:created xsi:type="dcterms:W3CDTF">2010-10-11T12:46:52Z</dcterms:created>
  <dcterms:modified xsi:type="dcterms:W3CDTF">2013-07-05T11:40:41Z</dcterms:modified>
</cp:coreProperties>
</file>